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modernComment_15B_4D2E8750.xml" ContentType="application/vnd.ms-powerpoint.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7" r:id="rId3"/>
    <p:sldId id="281" r:id="rId4"/>
    <p:sldId id="282" r:id="rId5"/>
    <p:sldId id="278" r:id="rId6"/>
    <p:sldId id="284" r:id="rId7"/>
    <p:sldId id="351" r:id="rId8"/>
    <p:sldId id="286" r:id="rId9"/>
    <p:sldId id="339" r:id="rId10"/>
    <p:sldId id="337" r:id="rId11"/>
    <p:sldId id="338" r:id="rId12"/>
    <p:sldId id="297" r:id="rId13"/>
    <p:sldId id="341" r:id="rId14"/>
    <p:sldId id="340" r:id="rId15"/>
    <p:sldId id="342" r:id="rId16"/>
    <p:sldId id="343" r:id="rId17"/>
    <p:sldId id="285" r:id="rId18"/>
    <p:sldId id="279" r:id="rId19"/>
    <p:sldId id="289" r:id="rId20"/>
    <p:sldId id="283" r:id="rId21"/>
    <p:sldId id="290" r:id="rId22"/>
    <p:sldId id="347" r:id="rId23"/>
    <p:sldId id="348" r:id="rId24"/>
    <p:sldId id="344" r:id="rId25"/>
    <p:sldId id="293" r:id="rId26"/>
    <p:sldId id="349" r:id="rId27"/>
    <p:sldId id="350" r:id="rId28"/>
    <p:sldId id="295" r:id="rId29"/>
    <p:sldId id="262" r:id="rId30"/>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9510428-FC8D-CE3B-674F-41C4003918AB}" name="Freya Shearer" initials="FS" userId="S::freya.shearer@unimelb.edu.au::6d9a42ff-213f-401a-a6c3-4aea0d86d992" providerId="AD"/>
  <p188:author id="{CB8AE9C2-639D-1293-901D-5892A5B13D27}" name="Oliver Eales" initials="OE" userId="S::oliver.eales@unimelb.edu.au::f991b628-a622-4546-b24a-15fe02d6088b"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62261"/>
    <a:srgbClr val="3877AD"/>
    <a:srgbClr val="EE3A89"/>
    <a:srgbClr val="86B8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37" autoAdjust="0"/>
    <p:restoredTop sz="82853" autoAdjust="0"/>
  </p:normalViewPr>
  <p:slideViewPr>
    <p:cSldViewPr snapToGrid="0">
      <p:cViewPr varScale="1">
        <p:scale>
          <a:sx n="97" d="100"/>
          <a:sy n="97" d="100"/>
        </p:scale>
        <p:origin x="276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eya Shearer" userId="6d9a42ff-213f-401a-a6c3-4aea0d86d992" providerId="ADAL" clId="{EAF60FCD-D7EC-5996-A899-2C17C797B707}"/>
    <pc:docChg chg="modSld">
      <pc:chgData name="Freya Shearer" userId="6d9a42ff-213f-401a-a6c3-4aea0d86d992" providerId="ADAL" clId="{EAF60FCD-D7EC-5996-A899-2C17C797B707}" dt="2025-09-22T01:18:56.187" v="3" actId="6549"/>
      <pc:docMkLst>
        <pc:docMk/>
      </pc:docMkLst>
      <pc:sldChg chg="modNotesTx">
        <pc:chgData name="Freya Shearer" userId="6d9a42ff-213f-401a-a6c3-4aea0d86d992" providerId="ADAL" clId="{EAF60FCD-D7EC-5996-A899-2C17C797B707}" dt="2025-09-22T01:18:48.998" v="2" actId="6549"/>
        <pc:sldMkLst>
          <pc:docMk/>
          <pc:sldMk cId="2051858932" sldId="337"/>
        </pc:sldMkLst>
      </pc:sldChg>
      <pc:sldChg chg="modNotesTx">
        <pc:chgData name="Freya Shearer" userId="6d9a42ff-213f-401a-a6c3-4aea0d86d992" providerId="ADAL" clId="{EAF60FCD-D7EC-5996-A899-2C17C797B707}" dt="2025-09-22T01:18:56.187" v="3" actId="6549"/>
        <pc:sldMkLst>
          <pc:docMk/>
          <pc:sldMk cId="1432419150" sldId="338"/>
        </pc:sldMkLst>
      </pc:sldChg>
      <pc:sldChg chg="modNotesTx">
        <pc:chgData name="Freya Shearer" userId="6d9a42ff-213f-401a-a6c3-4aea0d86d992" providerId="ADAL" clId="{EAF60FCD-D7EC-5996-A899-2C17C797B707}" dt="2025-09-22T01:18:34.510" v="0" actId="6549"/>
        <pc:sldMkLst>
          <pc:docMk/>
          <pc:sldMk cId="219561838" sldId="351"/>
        </pc:sldMkLst>
      </pc:sldChg>
    </pc:docChg>
  </pc:docChgLst>
  <pc:docChgLst>
    <pc:chgData name="Alexandra Hogan" userId="1862c219-6d33-4004-89eb-cb124506b1d5" providerId="ADAL" clId="{41BD7927-91E6-469B-A82D-CBCB0C86694F}"/>
    <pc:docChg chg="modSld">
      <pc:chgData name="Alexandra Hogan" userId="1862c219-6d33-4004-89eb-cb124506b1d5" providerId="ADAL" clId="{41BD7927-91E6-469B-A82D-CBCB0C86694F}" dt="2025-09-29T23:29:47.840" v="0" actId="6549"/>
      <pc:docMkLst>
        <pc:docMk/>
      </pc:docMkLst>
      <pc:sldChg chg="modNotesTx">
        <pc:chgData name="Alexandra Hogan" userId="1862c219-6d33-4004-89eb-cb124506b1d5" providerId="ADAL" clId="{41BD7927-91E6-469B-A82D-CBCB0C86694F}" dt="2025-09-29T23:29:47.840" v="0" actId="6549"/>
        <pc:sldMkLst>
          <pc:docMk/>
          <pc:sldMk cId="1102215002" sldId="341"/>
        </pc:sldMkLst>
      </pc:sldChg>
    </pc:docChg>
  </pc:docChgLst>
</pc:chgInfo>
</file>

<file path=ppt/comments/modernComment_15B_4D2E8750.xml><?xml version="1.0" encoding="utf-8"?>
<p188:cmLst xmlns:a="http://schemas.openxmlformats.org/drawingml/2006/main" xmlns:r="http://schemas.openxmlformats.org/officeDocument/2006/relationships" xmlns:p188="http://schemas.microsoft.com/office/powerpoint/2018/8/main">
  <p188:cm id="{82EC146E-7476-1643-A188-204588646299}" authorId="{89510428-FC8D-CE3B-674F-41C4003918AB}" created="2025-09-16T12:47:49.110">
    <ac:txMkLst xmlns:ac="http://schemas.microsoft.com/office/drawing/2013/main/command">
      <pc:docMk xmlns:pc="http://schemas.microsoft.com/office/powerpoint/2013/main/command"/>
      <pc:sldMk xmlns:pc="http://schemas.microsoft.com/office/powerpoint/2013/main/command" cId="1294894928" sldId="347"/>
      <ac:spMk id="98" creationId="{C0451617-E64E-9F41-1C56-ECBECC9CECBD}"/>
      <ac:txMk cp="275" len="28">
        <ac:context len="304" hash="4283377468"/>
      </ac:txMk>
    </ac:txMkLst>
    <p188:pos x="6894616" y="2154471"/>
    <p188:txBody>
      <a:bodyPr/>
      <a:lstStyle/>
      <a:p>
        <a:r>
          <a:rPr lang="en-US"/>
          <a:t>I still don't get how this is prevalence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773A55E-8BFB-4327-B16C-50EA9CFAE3A3}" type="datetimeFigureOut">
              <a:rPr lang="en-AU" smtClean="0"/>
              <a:t>30/09/2025</a:t>
            </a:fld>
            <a:endParaRPr lang="en-AU"/>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4CAC5789-98FC-4AB3-89FB-7C781E437DDE}" type="slidenum">
              <a:rPr lang="en-AU" smtClean="0"/>
              <a:t>‹#›</a:t>
            </a:fld>
            <a:endParaRPr lang="en-AU"/>
          </a:p>
        </p:txBody>
      </p:sp>
    </p:spTree>
    <p:extLst>
      <p:ext uri="{BB962C8B-B14F-4D97-AF65-F5344CB8AC3E}">
        <p14:creationId xmlns:p14="http://schemas.microsoft.com/office/powerpoint/2010/main" val="1539550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1: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a:p>
            <a:endParaRPr lang="en-AU" dirty="0"/>
          </a:p>
        </p:txBody>
      </p:sp>
      <p:sp>
        <p:nvSpPr>
          <p:cNvPr id="4" name="Slide Number Placeholder 3"/>
          <p:cNvSpPr>
            <a:spLocks noGrp="1"/>
          </p:cNvSpPr>
          <p:nvPr>
            <p:ph type="sldNum" sz="quarter" idx="5"/>
          </p:nvPr>
        </p:nvSpPr>
        <p:spPr/>
        <p:txBody>
          <a:bodyPr/>
          <a:lstStyle/>
          <a:p>
            <a:fld id="{1F15F98D-4EA5-4C7C-B971-7595EEA1EA64}" type="slidenum">
              <a:rPr lang="en-AU" smtClean="0"/>
              <a:t>10</a:t>
            </a:fld>
            <a:endParaRPr lang="en-AU"/>
          </a:p>
        </p:txBody>
      </p:sp>
    </p:spTree>
    <p:extLst>
      <p:ext uri="{BB962C8B-B14F-4D97-AF65-F5344CB8AC3E}">
        <p14:creationId xmlns:p14="http://schemas.microsoft.com/office/powerpoint/2010/main" val="1472000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7FD63B-7FBE-02A4-F4B3-7E8366CBB4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DFD1A2-6447-8FD6-69C2-45C40CCC71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70B8D5-725C-D2D8-2428-0EA0849EA859}"/>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8B068B48-C5AD-33F0-037E-16B31D9B8A48}"/>
              </a:ext>
            </a:extLst>
          </p:cNvPr>
          <p:cNvSpPr>
            <a:spLocks noGrp="1"/>
          </p:cNvSpPr>
          <p:nvPr>
            <p:ph type="sldNum" sz="quarter" idx="5"/>
          </p:nvPr>
        </p:nvSpPr>
        <p:spPr/>
        <p:txBody>
          <a:bodyPr/>
          <a:lstStyle/>
          <a:p>
            <a:fld id="{1F15F98D-4EA5-4C7C-B971-7595EEA1EA64}" type="slidenum">
              <a:rPr lang="en-AU" smtClean="0"/>
              <a:t>11</a:t>
            </a:fld>
            <a:endParaRPr lang="en-AU"/>
          </a:p>
        </p:txBody>
      </p:sp>
    </p:spTree>
    <p:extLst>
      <p:ext uri="{BB962C8B-B14F-4D97-AF65-F5344CB8AC3E}">
        <p14:creationId xmlns:p14="http://schemas.microsoft.com/office/powerpoint/2010/main" val="2229635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a:extLst>
            <a:ext uri="{FF2B5EF4-FFF2-40B4-BE49-F238E27FC236}">
              <a16:creationId xmlns:a16="http://schemas.microsoft.com/office/drawing/2014/main" id="{EADCC1FA-8064-3D16-4559-1441F09E7019}"/>
            </a:ext>
          </a:extLst>
        </p:cNvPr>
        <p:cNvGrpSpPr/>
        <p:nvPr/>
      </p:nvGrpSpPr>
      <p:grpSpPr>
        <a:xfrm>
          <a:off x="0" y="0"/>
          <a:ext cx="0" cy="0"/>
          <a:chOff x="0" y="0"/>
          <a:chExt cx="0" cy="0"/>
        </a:xfrm>
      </p:grpSpPr>
      <p:sp>
        <p:nvSpPr>
          <p:cNvPr id="93" name="Google Shape;93;g33ff1cc942e_0_52:notes">
            <a:extLst>
              <a:ext uri="{FF2B5EF4-FFF2-40B4-BE49-F238E27FC236}">
                <a16:creationId xmlns:a16="http://schemas.microsoft.com/office/drawing/2014/main" id="{85D917D2-1292-3A53-E7DE-3689E708D9C8}"/>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g33ff1cc942e_0_52:notes">
            <a:extLst>
              <a:ext uri="{FF2B5EF4-FFF2-40B4-BE49-F238E27FC236}">
                <a16:creationId xmlns:a16="http://schemas.microsoft.com/office/drawing/2014/main" id="{506D72B5-9EEA-1359-4AE0-C769C9FF6C75}"/>
              </a:ext>
            </a:extLst>
          </p:cNvPr>
          <p:cNvSpPr txBox="1">
            <a:spLocks noGrp="1"/>
          </p:cNvSpPr>
          <p:nvPr>
            <p:ph type="body" idx="1"/>
          </p:nvPr>
        </p:nvSpPr>
        <p:spPr>
          <a:xfrm>
            <a:off x="914400" y="3300412"/>
            <a:ext cx="7315200" cy="27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 name="Google Shape;95;g33ff1cc942e_0_52:notes">
            <a:extLst>
              <a:ext uri="{FF2B5EF4-FFF2-40B4-BE49-F238E27FC236}">
                <a16:creationId xmlns:a16="http://schemas.microsoft.com/office/drawing/2014/main" id="{AB317D78-C972-18C8-4E31-0B328333512E}"/>
              </a:ext>
            </a:extLst>
          </p:cNvPr>
          <p:cNvSpPr txBox="1">
            <a:spLocks noGrp="1"/>
          </p:cNvSpPr>
          <p:nvPr>
            <p:ph type="sldNum" idx="12"/>
          </p:nvPr>
        </p:nvSpPr>
        <p:spPr>
          <a:xfrm>
            <a:off x="5179484" y="6513910"/>
            <a:ext cx="3962400" cy="3440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AU"/>
              <a:t>12</a:t>
            </a:fld>
            <a:endParaRPr/>
          </a:p>
        </p:txBody>
      </p:sp>
    </p:spTree>
    <p:extLst>
      <p:ext uri="{BB962C8B-B14F-4D97-AF65-F5344CB8AC3E}">
        <p14:creationId xmlns:p14="http://schemas.microsoft.com/office/powerpoint/2010/main" val="36328330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a:extLst>
            <a:ext uri="{FF2B5EF4-FFF2-40B4-BE49-F238E27FC236}">
              <a16:creationId xmlns:a16="http://schemas.microsoft.com/office/drawing/2014/main" id="{D66AEACC-2315-4372-9F5B-4DD771F5683E}"/>
            </a:ext>
          </a:extLst>
        </p:cNvPr>
        <p:cNvGrpSpPr/>
        <p:nvPr/>
      </p:nvGrpSpPr>
      <p:grpSpPr>
        <a:xfrm>
          <a:off x="0" y="0"/>
          <a:ext cx="0" cy="0"/>
          <a:chOff x="0" y="0"/>
          <a:chExt cx="0" cy="0"/>
        </a:xfrm>
      </p:grpSpPr>
      <p:sp>
        <p:nvSpPr>
          <p:cNvPr id="93" name="Google Shape;93;g33ff1cc942e_0_52:notes">
            <a:extLst>
              <a:ext uri="{FF2B5EF4-FFF2-40B4-BE49-F238E27FC236}">
                <a16:creationId xmlns:a16="http://schemas.microsoft.com/office/drawing/2014/main" id="{220DF7B0-F19D-0CE6-C81D-02AC485EA955}"/>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g33ff1cc942e_0_52:notes">
            <a:extLst>
              <a:ext uri="{FF2B5EF4-FFF2-40B4-BE49-F238E27FC236}">
                <a16:creationId xmlns:a16="http://schemas.microsoft.com/office/drawing/2014/main" id="{1F1FB635-046D-5B73-B015-261D92253F7E}"/>
              </a:ext>
            </a:extLst>
          </p:cNvPr>
          <p:cNvSpPr txBox="1">
            <a:spLocks noGrp="1"/>
          </p:cNvSpPr>
          <p:nvPr>
            <p:ph type="body" idx="1"/>
          </p:nvPr>
        </p:nvSpPr>
        <p:spPr>
          <a:xfrm>
            <a:off x="914400" y="3300412"/>
            <a:ext cx="7315200" cy="27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5" name="Google Shape;95;g33ff1cc942e_0_52:notes">
            <a:extLst>
              <a:ext uri="{FF2B5EF4-FFF2-40B4-BE49-F238E27FC236}">
                <a16:creationId xmlns:a16="http://schemas.microsoft.com/office/drawing/2014/main" id="{7B144BDA-04DC-C450-930D-BE4460F1F2FB}"/>
              </a:ext>
            </a:extLst>
          </p:cNvPr>
          <p:cNvSpPr txBox="1">
            <a:spLocks noGrp="1"/>
          </p:cNvSpPr>
          <p:nvPr>
            <p:ph type="sldNum" idx="12"/>
          </p:nvPr>
        </p:nvSpPr>
        <p:spPr>
          <a:xfrm>
            <a:off x="5179484" y="6513910"/>
            <a:ext cx="3962400" cy="3440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AU"/>
              <a:t>13</a:t>
            </a:fld>
            <a:endParaRPr/>
          </a:p>
        </p:txBody>
      </p:sp>
    </p:spTree>
    <p:extLst>
      <p:ext uri="{BB962C8B-B14F-4D97-AF65-F5344CB8AC3E}">
        <p14:creationId xmlns:p14="http://schemas.microsoft.com/office/powerpoint/2010/main" val="1346092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a:extLst>
            <a:ext uri="{FF2B5EF4-FFF2-40B4-BE49-F238E27FC236}">
              <a16:creationId xmlns:a16="http://schemas.microsoft.com/office/drawing/2014/main" id="{FDB30D50-62F6-4BD6-67DB-044C1FC0F6D9}"/>
            </a:ext>
          </a:extLst>
        </p:cNvPr>
        <p:cNvGrpSpPr/>
        <p:nvPr/>
      </p:nvGrpSpPr>
      <p:grpSpPr>
        <a:xfrm>
          <a:off x="0" y="0"/>
          <a:ext cx="0" cy="0"/>
          <a:chOff x="0" y="0"/>
          <a:chExt cx="0" cy="0"/>
        </a:xfrm>
      </p:grpSpPr>
      <p:sp>
        <p:nvSpPr>
          <p:cNvPr id="93" name="Google Shape;93;g33ff1cc942e_0_52:notes">
            <a:extLst>
              <a:ext uri="{FF2B5EF4-FFF2-40B4-BE49-F238E27FC236}">
                <a16:creationId xmlns:a16="http://schemas.microsoft.com/office/drawing/2014/main" id="{6FC924BE-E5A5-A428-AEB9-8345F2373317}"/>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g33ff1cc942e_0_52:notes">
            <a:extLst>
              <a:ext uri="{FF2B5EF4-FFF2-40B4-BE49-F238E27FC236}">
                <a16:creationId xmlns:a16="http://schemas.microsoft.com/office/drawing/2014/main" id="{0E15893E-DA5B-98A1-F55D-8F8FACAA3C72}"/>
              </a:ext>
            </a:extLst>
          </p:cNvPr>
          <p:cNvSpPr txBox="1">
            <a:spLocks noGrp="1"/>
          </p:cNvSpPr>
          <p:nvPr>
            <p:ph type="body" idx="1"/>
          </p:nvPr>
        </p:nvSpPr>
        <p:spPr>
          <a:xfrm>
            <a:off x="914400" y="3300412"/>
            <a:ext cx="7315200" cy="27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 name="Google Shape;95;g33ff1cc942e_0_52:notes">
            <a:extLst>
              <a:ext uri="{FF2B5EF4-FFF2-40B4-BE49-F238E27FC236}">
                <a16:creationId xmlns:a16="http://schemas.microsoft.com/office/drawing/2014/main" id="{069D9034-2284-9DF5-58E5-3FBF2A9BD829}"/>
              </a:ext>
            </a:extLst>
          </p:cNvPr>
          <p:cNvSpPr txBox="1">
            <a:spLocks noGrp="1"/>
          </p:cNvSpPr>
          <p:nvPr>
            <p:ph type="sldNum" idx="12"/>
          </p:nvPr>
        </p:nvSpPr>
        <p:spPr>
          <a:xfrm>
            <a:off x="5179484" y="6513910"/>
            <a:ext cx="3962400" cy="3440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AU"/>
              <a:t>14</a:t>
            </a:fld>
            <a:endParaRPr/>
          </a:p>
        </p:txBody>
      </p:sp>
    </p:spTree>
    <p:extLst>
      <p:ext uri="{BB962C8B-B14F-4D97-AF65-F5344CB8AC3E}">
        <p14:creationId xmlns:p14="http://schemas.microsoft.com/office/powerpoint/2010/main" val="1867662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a:extLst>
            <a:ext uri="{FF2B5EF4-FFF2-40B4-BE49-F238E27FC236}">
              <a16:creationId xmlns:a16="http://schemas.microsoft.com/office/drawing/2014/main" id="{BD98F032-7CF0-27F2-0BE7-B264A6743471}"/>
            </a:ext>
          </a:extLst>
        </p:cNvPr>
        <p:cNvGrpSpPr/>
        <p:nvPr/>
      </p:nvGrpSpPr>
      <p:grpSpPr>
        <a:xfrm>
          <a:off x="0" y="0"/>
          <a:ext cx="0" cy="0"/>
          <a:chOff x="0" y="0"/>
          <a:chExt cx="0" cy="0"/>
        </a:xfrm>
      </p:grpSpPr>
      <p:sp>
        <p:nvSpPr>
          <p:cNvPr id="93" name="Google Shape;93;g33ff1cc942e_0_52:notes">
            <a:extLst>
              <a:ext uri="{FF2B5EF4-FFF2-40B4-BE49-F238E27FC236}">
                <a16:creationId xmlns:a16="http://schemas.microsoft.com/office/drawing/2014/main" id="{2CA731CA-A322-CA2E-9B65-A1DFA0DB7DA8}"/>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g33ff1cc942e_0_52:notes">
            <a:extLst>
              <a:ext uri="{FF2B5EF4-FFF2-40B4-BE49-F238E27FC236}">
                <a16:creationId xmlns:a16="http://schemas.microsoft.com/office/drawing/2014/main" id="{D46DFCFF-0794-9605-71CF-027BF2D0447A}"/>
              </a:ext>
            </a:extLst>
          </p:cNvPr>
          <p:cNvSpPr txBox="1">
            <a:spLocks noGrp="1"/>
          </p:cNvSpPr>
          <p:nvPr>
            <p:ph type="body" idx="1"/>
          </p:nvPr>
        </p:nvSpPr>
        <p:spPr>
          <a:xfrm>
            <a:off x="914400" y="3300412"/>
            <a:ext cx="7315200" cy="27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 name="Google Shape;95;g33ff1cc942e_0_52:notes">
            <a:extLst>
              <a:ext uri="{FF2B5EF4-FFF2-40B4-BE49-F238E27FC236}">
                <a16:creationId xmlns:a16="http://schemas.microsoft.com/office/drawing/2014/main" id="{9AE67C37-50E2-9AE1-AE05-FA8D03AFE89D}"/>
              </a:ext>
            </a:extLst>
          </p:cNvPr>
          <p:cNvSpPr txBox="1">
            <a:spLocks noGrp="1"/>
          </p:cNvSpPr>
          <p:nvPr>
            <p:ph type="sldNum" idx="12"/>
          </p:nvPr>
        </p:nvSpPr>
        <p:spPr>
          <a:xfrm>
            <a:off x="5179484" y="6513910"/>
            <a:ext cx="3962400" cy="3440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AU"/>
              <a:t>15</a:t>
            </a:fld>
            <a:endParaRPr/>
          </a:p>
        </p:txBody>
      </p:sp>
    </p:spTree>
    <p:extLst>
      <p:ext uri="{BB962C8B-B14F-4D97-AF65-F5344CB8AC3E}">
        <p14:creationId xmlns:p14="http://schemas.microsoft.com/office/powerpoint/2010/main" val="18828089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a:extLst>
            <a:ext uri="{FF2B5EF4-FFF2-40B4-BE49-F238E27FC236}">
              <a16:creationId xmlns:a16="http://schemas.microsoft.com/office/drawing/2014/main" id="{FD50B61E-F2B3-7DD2-3B1F-69370F8B2CF8}"/>
            </a:ext>
          </a:extLst>
        </p:cNvPr>
        <p:cNvGrpSpPr/>
        <p:nvPr/>
      </p:nvGrpSpPr>
      <p:grpSpPr>
        <a:xfrm>
          <a:off x="0" y="0"/>
          <a:ext cx="0" cy="0"/>
          <a:chOff x="0" y="0"/>
          <a:chExt cx="0" cy="0"/>
        </a:xfrm>
      </p:grpSpPr>
      <p:sp>
        <p:nvSpPr>
          <p:cNvPr id="93" name="Google Shape;93;g33ff1cc942e_0_52:notes">
            <a:extLst>
              <a:ext uri="{FF2B5EF4-FFF2-40B4-BE49-F238E27FC236}">
                <a16:creationId xmlns:a16="http://schemas.microsoft.com/office/drawing/2014/main" id="{2188413A-133C-ABD0-1395-9362C4EAB53E}"/>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g33ff1cc942e_0_52:notes">
            <a:extLst>
              <a:ext uri="{FF2B5EF4-FFF2-40B4-BE49-F238E27FC236}">
                <a16:creationId xmlns:a16="http://schemas.microsoft.com/office/drawing/2014/main" id="{9A2C94AE-55A5-D004-EC5A-5F91BB8256A4}"/>
              </a:ext>
            </a:extLst>
          </p:cNvPr>
          <p:cNvSpPr txBox="1">
            <a:spLocks noGrp="1"/>
          </p:cNvSpPr>
          <p:nvPr>
            <p:ph type="body" idx="1"/>
          </p:nvPr>
        </p:nvSpPr>
        <p:spPr>
          <a:xfrm>
            <a:off x="914400" y="3300412"/>
            <a:ext cx="7315200" cy="27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 name="Google Shape;95;g33ff1cc942e_0_52:notes">
            <a:extLst>
              <a:ext uri="{FF2B5EF4-FFF2-40B4-BE49-F238E27FC236}">
                <a16:creationId xmlns:a16="http://schemas.microsoft.com/office/drawing/2014/main" id="{B300A144-828C-A2C1-F02E-2229F432EAD5}"/>
              </a:ext>
            </a:extLst>
          </p:cNvPr>
          <p:cNvSpPr txBox="1">
            <a:spLocks noGrp="1"/>
          </p:cNvSpPr>
          <p:nvPr>
            <p:ph type="sldNum" idx="12"/>
          </p:nvPr>
        </p:nvSpPr>
        <p:spPr>
          <a:xfrm>
            <a:off x="5179484" y="6513910"/>
            <a:ext cx="3962400" cy="3440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AU"/>
              <a:t>16</a:t>
            </a:fld>
            <a:endParaRPr/>
          </a:p>
        </p:txBody>
      </p:sp>
    </p:spTree>
    <p:extLst>
      <p:ext uri="{BB962C8B-B14F-4D97-AF65-F5344CB8AC3E}">
        <p14:creationId xmlns:p14="http://schemas.microsoft.com/office/powerpoint/2010/main" val="25446134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a:extLst>
            <a:ext uri="{FF2B5EF4-FFF2-40B4-BE49-F238E27FC236}">
              <a16:creationId xmlns:a16="http://schemas.microsoft.com/office/drawing/2014/main" id="{EB01AC88-BB30-58C2-9F51-BF61BB8C8100}"/>
            </a:ext>
          </a:extLst>
        </p:cNvPr>
        <p:cNvGrpSpPr/>
        <p:nvPr/>
      </p:nvGrpSpPr>
      <p:grpSpPr>
        <a:xfrm>
          <a:off x="0" y="0"/>
          <a:ext cx="0" cy="0"/>
          <a:chOff x="0" y="0"/>
          <a:chExt cx="0" cy="0"/>
        </a:xfrm>
      </p:grpSpPr>
      <p:sp>
        <p:nvSpPr>
          <p:cNvPr id="93" name="Google Shape;93;g33ff1cc942e_0_52:notes">
            <a:extLst>
              <a:ext uri="{FF2B5EF4-FFF2-40B4-BE49-F238E27FC236}">
                <a16:creationId xmlns:a16="http://schemas.microsoft.com/office/drawing/2014/main" id="{B71460C8-785D-1CE9-7276-FD1C9690545D}"/>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g33ff1cc942e_0_52:notes">
            <a:extLst>
              <a:ext uri="{FF2B5EF4-FFF2-40B4-BE49-F238E27FC236}">
                <a16:creationId xmlns:a16="http://schemas.microsoft.com/office/drawing/2014/main" id="{3291F4B5-DA8B-EF14-0A23-A4260973B37C}"/>
              </a:ext>
            </a:extLst>
          </p:cNvPr>
          <p:cNvSpPr txBox="1">
            <a:spLocks noGrp="1"/>
          </p:cNvSpPr>
          <p:nvPr>
            <p:ph type="body" idx="1"/>
          </p:nvPr>
        </p:nvSpPr>
        <p:spPr>
          <a:xfrm>
            <a:off x="914400" y="3300412"/>
            <a:ext cx="7315200" cy="27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 name="Google Shape;95;g33ff1cc942e_0_52:notes">
            <a:extLst>
              <a:ext uri="{FF2B5EF4-FFF2-40B4-BE49-F238E27FC236}">
                <a16:creationId xmlns:a16="http://schemas.microsoft.com/office/drawing/2014/main" id="{E5ACC56C-C06D-E3F9-9BA6-AE245898534A}"/>
              </a:ext>
            </a:extLst>
          </p:cNvPr>
          <p:cNvSpPr txBox="1">
            <a:spLocks noGrp="1"/>
          </p:cNvSpPr>
          <p:nvPr>
            <p:ph type="sldNum" idx="12"/>
          </p:nvPr>
        </p:nvSpPr>
        <p:spPr>
          <a:xfrm>
            <a:off x="5179484" y="6513910"/>
            <a:ext cx="3962400" cy="3440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AU"/>
              <a:t>17</a:t>
            </a:fld>
            <a:endParaRPr/>
          </a:p>
        </p:txBody>
      </p:sp>
    </p:spTree>
    <p:extLst>
      <p:ext uri="{BB962C8B-B14F-4D97-AF65-F5344CB8AC3E}">
        <p14:creationId xmlns:p14="http://schemas.microsoft.com/office/powerpoint/2010/main" val="8039941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a:extLst>
            <a:ext uri="{FF2B5EF4-FFF2-40B4-BE49-F238E27FC236}">
              <a16:creationId xmlns:a16="http://schemas.microsoft.com/office/drawing/2014/main" id="{93C77E9D-7BBC-B175-C0D5-C67A12071822}"/>
            </a:ext>
          </a:extLst>
        </p:cNvPr>
        <p:cNvGrpSpPr/>
        <p:nvPr/>
      </p:nvGrpSpPr>
      <p:grpSpPr>
        <a:xfrm>
          <a:off x="0" y="0"/>
          <a:ext cx="0" cy="0"/>
          <a:chOff x="0" y="0"/>
          <a:chExt cx="0" cy="0"/>
        </a:xfrm>
      </p:grpSpPr>
      <p:sp>
        <p:nvSpPr>
          <p:cNvPr id="120" name="Google Shape;120;g33ff1cc942e_0_88:notes">
            <a:extLst>
              <a:ext uri="{FF2B5EF4-FFF2-40B4-BE49-F238E27FC236}">
                <a16:creationId xmlns:a16="http://schemas.microsoft.com/office/drawing/2014/main" id="{17191E30-DD74-23CE-1099-075AD9B27CE8}"/>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g33ff1cc942e_0_88:notes">
            <a:extLst>
              <a:ext uri="{FF2B5EF4-FFF2-40B4-BE49-F238E27FC236}">
                <a16:creationId xmlns:a16="http://schemas.microsoft.com/office/drawing/2014/main" id="{82FD8EF1-53D8-E038-CB7C-48A84A6BFA49}"/>
              </a:ext>
            </a:extLst>
          </p:cNvPr>
          <p:cNvSpPr txBox="1">
            <a:spLocks noGrp="1"/>
          </p:cNvSpPr>
          <p:nvPr>
            <p:ph type="body" idx="1"/>
          </p:nvPr>
        </p:nvSpPr>
        <p:spPr>
          <a:xfrm>
            <a:off x="914400" y="3300412"/>
            <a:ext cx="7315200" cy="27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2" name="Google Shape;122;g33ff1cc942e_0_88:notes">
            <a:extLst>
              <a:ext uri="{FF2B5EF4-FFF2-40B4-BE49-F238E27FC236}">
                <a16:creationId xmlns:a16="http://schemas.microsoft.com/office/drawing/2014/main" id="{AD5AE4B6-699F-80BD-2740-E78EA60CE2CC}"/>
              </a:ext>
            </a:extLst>
          </p:cNvPr>
          <p:cNvSpPr txBox="1">
            <a:spLocks noGrp="1"/>
          </p:cNvSpPr>
          <p:nvPr>
            <p:ph type="sldNum" idx="12"/>
          </p:nvPr>
        </p:nvSpPr>
        <p:spPr>
          <a:xfrm>
            <a:off x="5179484" y="6513910"/>
            <a:ext cx="3962400" cy="3440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AU"/>
              <a:t>18</a:t>
            </a:fld>
            <a:endParaRPr/>
          </a:p>
        </p:txBody>
      </p:sp>
    </p:spTree>
    <p:extLst>
      <p:ext uri="{BB962C8B-B14F-4D97-AF65-F5344CB8AC3E}">
        <p14:creationId xmlns:p14="http://schemas.microsoft.com/office/powerpoint/2010/main" val="35568640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a:extLst>
            <a:ext uri="{FF2B5EF4-FFF2-40B4-BE49-F238E27FC236}">
              <a16:creationId xmlns:a16="http://schemas.microsoft.com/office/drawing/2014/main" id="{8B35DABD-59E5-88DB-25AB-F04AB917B259}"/>
            </a:ext>
          </a:extLst>
        </p:cNvPr>
        <p:cNvGrpSpPr/>
        <p:nvPr/>
      </p:nvGrpSpPr>
      <p:grpSpPr>
        <a:xfrm>
          <a:off x="0" y="0"/>
          <a:ext cx="0" cy="0"/>
          <a:chOff x="0" y="0"/>
          <a:chExt cx="0" cy="0"/>
        </a:xfrm>
      </p:grpSpPr>
      <p:sp>
        <p:nvSpPr>
          <p:cNvPr id="93" name="Google Shape;93;g33ff1cc942e_0_52:notes">
            <a:extLst>
              <a:ext uri="{FF2B5EF4-FFF2-40B4-BE49-F238E27FC236}">
                <a16:creationId xmlns:a16="http://schemas.microsoft.com/office/drawing/2014/main" id="{75592D25-8491-F15B-2F1F-2AB9B364C122}"/>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g33ff1cc942e_0_52:notes">
            <a:extLst>
              <a:ext uri="{FF2B5EF4-FFF2-40B4-BE49-F238E27FC236}">
                <a16:creationId xmlns:a16="http://schemas.microsoft.com/office/drawing/2014/main" id="{7B9740C7-5155-22ED-1340-2F8BE4AC1DD2}"/>
              </a:ext>
            </a:extLst>
          </p:cNvPr>
          <p:cNvSpPr txBox="1">
            <a:spLocks noGrp="1"/>
          </p:cNvSpPr>
          <p:nvPr>
            <p:ph type="body" idx="1"/>
          </p:nvPr>
        </p:nvSpPr>
        <p:spPr>
          <a:xfrm>
            <a:off x="914400" y="3300412"/>
            <a:ext cx="7315200" cy="27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 name="Google Shape;95;g33ff1cc942e_0_52:notes">
            <a:extLst>
              <a:ext uri="{FF2B5EF4-FFF2-40B4-BE49-F238E27FC236}">
                <a16:creationId xmlns:a16="http://schemas.microsoft.com/office/drawing/2014/main" id="{AA934680-904B-C9A3-0812-EE4620FDB914}"/>
              </a:ext>
            </a:extLst>
          </p:cNvPr>
          <p:cNvSpPr txBox="1">
            <a:spLocks noGrp="1"/>
          </p:cNvSpPr>
          <p:nvPr>
            <p:ph type="sldNum" idx="12"/>
          </p:nvPr>
        </p:nvSpPr>
        <p:spPr>
          <a:xfrm>
            <a:off x="5179484" y="6513910"/>
            <a:ext cx="3962400" cy="3440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AU"/>
              <a:t>19</a:t>
            </a:fld>
            <a:endParaRPr/>
          </a:p>
        </p:txBody>
      </p:sp>
    </p:spTree>
    <p:extLst>
      <p:ext uri="{BB962C8B-B14F-4D97-AF65-F5344CB8AC3E}">
        <p14:creationId xmlns:p14="http://schemas.microsoft.com/office/powerpoint/2010/main" val="565490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3ff1cc942e_0_5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g33ff1cc942e_0_52:notes"/>
          <p:cNvSpPr txBox="1">
            <a:spLocks noGrp="1"/>
          </p:cNvSpPr>
          <p:nvPr>
            <p:ph type="body" idx="1"/>
          </p:nvPr>
        </p:nvSpPr>
        <p:spPr>
          <a:xfrm>
            <a:off x="914400" y="3300412"/>
            <a:ext cx="7315200" cy="27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 name="Google Shape;95;g33ff1cc942e_0_52:notes"/>
          <p:cNvSpPr txBox="1">
            <a:spLocks noGrp="1"/>
          </p:cNvSpPr>
          <p:nvPr>
            <p:ph type="sldNum" idx="12"/>
          </p:nvPr>
        </p:nvSpPr>
        <p:spPr>
          <a:xfrm>
            <a:off x="5179484" y="6513910"/>
            <a:ext cx="3962400" cy="3440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AU"/>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a:extLst>
            <a:ext uri="{FF2B5EF4-FFF2-40B4-BE49-F238E27FC236}">
              <a16:creationId xmlns:a16="http://schemas.microsoft.com/office/drawing/2014/main" id="{E806DFD7-641C-AE12-9007-635D3417FBE7}"/>
            </a:ext>
          </a:extLst>
        </p:cNvPr>
        <p:cNvGrpSpPr/>
        <p:nvPr/>
      </p:nvGrpSpPr>
      <p:grpSpPr>
        <a:xfrm>
          <a:off x="0" y="0"/>
          <a:ext cx="0" cy="0"/>
          <a:chOff x="0" y="0"/>
          <a:chExt cx="0" cy="0"/>
        </a:xfrm>
      </p:grpSpPr>
      <p:sp>
        <p:nvSpPr>
          <p:cNvPr id="93" name="Google Shape;93;g33ff1cc942e_0_52:notes">
            <a:extLst>
              <a:ext uri="{FF2B5EF4-FFF2-40B4-BE49-F238E27FC236}">
                <a16:creationId xmlns:a16="http://schemas.microsoft.com/office/drawing/2014/main" id="{8467EF78-4810-81F2-CB4C-4F0588CBEAFD}"/>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g33ff1cc942e_0_52:notes">
            <a:extLst>
              <a:ext uri="{FF2B5EF4-FFF2-40B4-BE49-F238E27FC236}">
                <a16:creationId xmlns:a16="http://schemas.microsoft.com/office/drawing/2014/main" id="{80416551-05B5-CD8A-0D03-3156F00FE562}"/>
              </a:ext>
            </a:extLst>
          </p:cNvPr>
          <p:cNvSpPr txBox="1">
            <a:spLocks noGrp="1"/>
          </p:cNvSpPr>
          <p:nvPr>
            <p:ph type="body" idx="1"/>
          </p:nvPr>
        </p:nvSpPr>
        <p:spPr>
          <a:xfrm>
            <a:off x="914400" y="3300412"/>
            <a:ext cx="7315200" cy="27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 name="Google Shape;95;g33ff1cc942e_0_52:notes">
            <a:extLst>
              <a:ext uri="{FF2B5EF4-FFF2-40B4-BE49-F238E27FC236}">
                <a16:creationId xmlns:a16="http://schemas.microsoft.com/office/drawing/2014/main" id="{0B786961-B891-03D3-23CA-6FBAEE4F05CE}"/>
              </a:ext>
            </a:extLst>
          </p:cNvPr>
          <p:cNvSpPr txBox="1">
            <a:spLocks noGrp="1"/>
          </p:cNvSpPr>
          <p:nvPr>
            <p:ph type="sldNum" idx="12"/>
          </p:nvPr>
        </p:nvSpPr>
        <p:spPr>
          <a:xfrm>
            <a:off x="5179484" y="6513910"/>
            <a:ext cx="3962400" cy="3440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AU"/>
              <a:t>20</a:t>
            </a:fld>
            <a:endParaRPr/>
          </a:p>
        </p:txBody>
      </p:sp>
    </p:spTree>
    <p:extLst>
      <p:ext uri="{BB962C8B-B14F-4D97-AF65-F5344CB8AC3E}">
        <p14:creationId xmlns:p14="http://schemas.microsoft.com/office/powerpoint/2010/main" val="2554347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a:extLst>
            <a:ext uri="{FF2B5EF4-FFF2-40B4-BE49-F238E27FC236}">
              <a16:creationId xmlns:a16="http://schemas.microsoft.com/office/drawing/2014/main" id="{394E6C70-3077-C3D4-D2F3-DC0945B0C395}"/>
            </a:ext>
          </a:extLst>
        </p:cNvPr>
        <p:cNvGrpSpPr/>
        <p:nvPr/>
      </p:nvGrpSpPr>
      <p:grpSpPr>
        <a:xfrm>
          <a:off x="0" y="0"/>
          <a:ext cx="0" cy="0"/>
          <a:chOff x="0" y="0"/>
          <a:chExt cx="0" cy="0"/>
        </a:xfrm>
      </p:grpSpPr>
      <p:sp>
        <p:nvSpPr>
          <p:cNvPr id="93" name="Google Shape;93;g33ff1cc942e_0_52:notes">
            <a:extLst>
              <a:ext uri="{FF2B5EF4-FFF2-40B4-BE49-F238E27FC236}">
                <a16:creationId xmlns:a16="http://schemas.microsoft.com/office/drawing/2014/main" id="{16A2F8C7-8EF6-B765-640C-3A905FC72E17}"/>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g33ff1cc942e_0_52:notes">
            <a:extLst>
              <a:ext uri="{FF2B5EF4-FFF2-40B4-BE49-F238E27FC236}">
                <a16:creationId xmlns:a16="http://schemas.microsoft.com/office/drawing/2014/main" id="{17820826-D370-1CB1-4E5C-3EA3873B8EB6}"/>
              </a:ext>
            </a:extLst>
          </p:cNvPr>
          <p:cNvSpPr txBox="1">
            <a:spLocks noGrp="1"/>
          </p:cNvSpPr>
          <p:nvPr>
            <p:ph type="body" idx="1"/>
          </p:nvPr>
        </p:nvSpPr>
        <p:spPr>
          <a:xfrm>
            <a:off x="914400" y="3300412"/>
            <a:ext cx="7315200" cy="27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 name="Google Shape;95;g33ff1cc942e_0_52:notes">
            <a:extLst>
              <a:ext uri="{FF2B5EF4-FFF2-40B4-BE49-F238E27FC236}">
                <a16:creationId xmlns:a16="http://schemas.microsoft.com/office/drawing/2014/main" id="{F4555C18-A6EB-1C0D-36B0-8CDC62B514B7}"/>
              </a:ext>
            </a:extLst>
          </p:cNvPr>
          <p:cNvSpPr txBox="1">
            <a:spLocks noGrp="1"/>
          </p:cNvSpPr>
          <p:nvPr>
            <p:ph type="sldNum" idx="12"/>
          </p:nvPr>
        </p:nvSpPr>
        <p:spPr>
          <a:xfrm>
            <a:off x="5179484" y="6513910"/>
            <a:ext cx="3962400" cy="3440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AU"/>
              <a:t>21</a:t>
            </a:fld>
            <a:endParaRPr/>
          </a:p>
        </p:txBody>
      </p:sp>
    </p:spTree>
    <p:extLst>
      <p:ext uri="{BB962C8B-B14F-4D97-AF65-F5344CB8AC3E}">
        <p14:creationId xmlns:p14="http://schemas.microsoft.com/office/powerpoint/2010/main" val="182675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a:extLst>
            <a:ext uri="{FF2B5EF4-FFF2-40B4-BE49-F238E27FC236}">
              <a16:creationId xmlns:a16="http://schemas.microsoft.com/office/drawing/2014/main" id="{1CED935B-66A1-DDCF-C2B6-7699BB834E74}"/>
            </a:ext>
          </a:extLst>
        </p:cNvPr>
        <p:cNvGrpSpPr/>
        <p:nvPr/>
      </p:nvGrpSpPr>
      <p:grpSpPr>
        <a:xfrm>
          <a:off x="0" y="0"/>
          <a:ext cx="0" cy="0"/>
          <a:chOff x="0" y="0"/>
          <a:chExt cx="0" cy="0"/>
        </a:xfrm>
      </p:grpSpPr>
      <p:sp>
        <p:nvSpPr>
          <p:cNvPr id="93" name="Google Shape;93;g33ff1cc942e_0_52:notes">
            <a:extLst>
              <a:ext uri="{FF2B5EF4-FFF2-40B4-BE49-F238E27FC236}">
                <a16:creationId xmlns:a16="http://schemas.microsoft.com/office/drawing/2014/main" id="{1D630AA5-60B1-5364-1191-5A8D015362C4}"/>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g33ff1cc942e_0_52:notes">
            <a:extLst>
              <a:ext uri="{FF2B5EF4-FFF2-40B4-BE49-F238E27FC236}">
                <a16:creationId xmlns:a16="http://schemas.microsoft.com/office/drawing/2014/main" id="{725DEE35-9676-41E7-340F-9275D34346D2}"/>
              </a:ext>
            </a:extLst>
          </p:cNvPr>
          <p:cNvSpPr txBox="1">
            <a:spLocks noGrp="1"/>
          </p:cNvSpPr>
          <p:nvPr>
            <p:ph type="body" idx="1"/>
          </p:nvPr>
        </p:nvSpPr>
        <p:spPr>
          <a:xfrm>
            <a:off x="914400" y="3300412"/>
            <a:ext cx="7315200" cy="27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 name="Google Shape;95;g33ff1cc942e_0_52:notes">
            <a:extLst>
              <a:ext uri="{FF2B5EF4-FFF2-40B4-BE49-F238E27FC236}">
                <a16:creationId xmlns:a16="http://schemas.microsoft.com/office/drawing/2014/main" id="{50C16C8F-11F3-D616-21D8-4A5C71DECC63}"/>
              </a:ext>
            </a:extLst>
          </p:cNvPr>
          <p:cNvSpPr txBox="1">
            <a:spLocks noGrp="1"/>
          </p:cNvSpPr>
          <p:nvPr>
            <p:ph type="sldNum" idx="12"/>
          </p:nvPr>
        </p:nvSpPr>
        <p:spPr>
          <a:xfrm>
            <a:off x="5179484" y="6513910"/>
            <a:ext cx="3962400" cy="3440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AU"/>
              <a:t>22</a:t>
            </a:fld>
            <a:endParaRPr/>
          </a:p>
        </p:txBody>
      </p:sp>
    </p:spTree>
    <p:extLst>
      <p:ext uri="{BB962C8B-B14F-4D97-AF65-F5344CB8AC3E}">
        <p14:creationId xmlns:p14="http://schemas.microsoft.com/office/powerpoint/2010/main" val="579600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a:extLst>
            <a:ext uri="{FF2B5EF4-FFF2-40B4-BE49-F238E27FC236}">
              <a16:creationId xmlns:a16="http://schemas.microsoft.com/office/drawing/2014/main" id="{2BF1BD44-2C95-2E3C-F6F3-5CA56D15C3FF}"/>
            </a:ext>
          </a:extLst>
        </p:cNvPr>
        <p:cNvGrpSpPr/>
        <p:nvPr/>
      </p:nvGrpSpPr>
      <p:grpSpPr>
        <a:xfrm>
          <a:off x="0" y="0"/>
          <a:ext cx="0" cy="0"/>
          <a:chOff x="0" y="0"/>
          <a:chExt cx="0" cy="0"/>
        </a:xfrm>
      </p:grpSpPr>
      <p:sp>
        <p:nvSpPr>
          <p:cNvPr id="93" name="Google Shape;93;g33ff1cc942e_0_52:notes">
            <a:extLst>
              <a:ext uri="{FF2B5EF4-FFF2-40B4-BE49-F238E27FC236}">
                <a16:creationId xmlns:a16="http://schemas.microsoft.com/office/drawing/2014/main" id="{6A761118-C1AE-8F6A-774B-68428B88BBE6}"/>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g33ff1cc942e_0_52:notes">
            <a:extLst>
              <a:ext uri="{FF2B5EF4-FFF2-40B4-BE49-F238E27FC236}">
                <a16:creationId xmlns:a16="http://schemas.microsoft.com/office/drawing/2014/main" id="{A626F7AF-032D-84C3-014A-0FA2A759FAF4}"/>
              </a:ext>
            </a:extLst>
          </p:cNvPr>
          <p:cNvSpPr txBox="1">
            <a:spLocks noGrp="1"/>
          </p:cNvSpPr>
          <p:nvPr>
            <p:ph type="body" idx="1"/>
          </p:nvPr>
        </p:nvSpPr>
        <p:spPr>
          <a:xfrm>
            <a:off x="914400" y="3300412"/>
            <a:ext cx="7315200" cy="27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 name="Google Shape;95;g33ff1cc942e_0_52:notes">
            <a:extLst>
              <a:ext uri="{FF2B5EF4-FFF2-40B4-BE49-F238E27FC236}">
                <a16:creationId xmlns:a16="http://schemas.microsoft.com/office/drawing/2014/main" id="{BEA1EA74-D5DB-5C72-F6FB-FE7121026D37}"/>
              </a:ext>
            </a:extLst>
          </p:cNvPr>
          <p:cNvSpPr txBox="1">
            <a:spLocks noGrp="1"/>
          </p:cNvSpPr>
          <p:nvPr>
            <p:ph type="sldNum" idx="12"/>
          </p:nvPr>
        </p:nvSpPr>
        <p:spPr>
          <a:xfrm>
            <a:off x="5179484" y="6513910"/>
            <a:ext cx="3962400" cy="3440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AU"/>
              <a:t>23</a:t>
            </a:fld>
            <a:endParaRPr/>
          </a:p>
        </p:txBody>
      </p:sp>
    </p:spTree>
    <p:extLst>
      <p:ext uri="{BB962C8B-B14F-4D97-AF65-F5344CB8AC3E}">
        <p14:creationId xmlns:p14="http://schemas.microsoft.com/office/powerpoint/2010/main" val="1596593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a:extLst>
            <a:ext uri="{FF2B5EF4-FFF2-40B4-BE49-F238E27FC236}">
              <a16:creationId xmlns:a16="http://schemas.microsoft.com/office/drawing/2014/main" id="{ECAACC91-7EB1-69C8-9A88-09724F8197E9}"/>
            </a:ext>
          </a:extLst>
        </p:cNvPr>
        <p:cNvGrpSpPr/>
        <p:nvPr/>
      </p:nvGrpSpPr>
      <p:grpSpPr>
        <a:xfrm>
          <a:off x="0" y="0"/>
          <a:ext cx="0" cy="0"/>
          <a:chOff x="0" y="0"/>
          <a:chExt cx="0" cy="0"/>
        </a:xfrm>
      </p:grpSpPr>
      <p:sp>
        <p:nvSpPr>
          <p:cNvPr id="93" name="Google Shape;93;g33ff1cc942e_0_52:notes">
            <a:extLst>
              <a:ext uri="{FF2B5EF4-FFF2-40B4-BE49-F238E27FC236}">
                <a16:creationId xmlns:a16="http://schemas.microsoft.com/office/drawing/2014/main" id="{D20EA5CA-0820-FEB2-C2D6-7198BB157B2C}"/>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g33ff1cc942e_0_52:notes">
            <a:extLst>
              <a:ext uri="{FF2B5EF4-FFF2-40B4-BE49-F238E27FC236}">
                <a16:creationId xmlns:a16="http://schemas.microsoft.com/office/drawing/2014/main" id="{CB9A3F10-8CB7-3B67-510B-97DAC2CF4C23}"/>
              </a:ext>
            </a:extLst>
          </p:cNvPr>
          <p:cNvSpPr txBox="1">
            <a:spLocks noGrp="1"/>
          </p:cNvSpPr>
          <p:nvPr>
            <p:ph type="body" idx="1"/>
          </p:nvPr>
        </p:nvSpPr>
        <p:spPr>
          <a:xfrm>
            <a:off x="914400" y="3300412"/>
            <a:ext cx="7315200" cy="27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 name="Google Shape;95;g33ff1cc942e_0_52:notes">
            <a:extLst>
              <a:ext uri="{FF2B5EF4-FFF2-40B4-BE49-F238E27FC236}">
                <a16:creationId xmlns:a16="http://schemas.microsoft.com/office/drawing/2014/main" id="{F5925279-268F-C9F7-38C0-96B60D3B6FAB}"/>
              </a:ext>
            </a:extLst>
          </p:cNvPr>
          <p:cNvSpPr txBox="1">
            <a:spLocks noGrp="1"/>
          </p:cNvSpPr>
          <p:nvPr>
            <p:ph type="sldNum" idx="12"/>
          </p:nvPr>
        </p:nvSpPr>
        <p:spPr>
          <a:xfrm>
            <a:off x="5179484" y="6513910"/>
            <a:ext cx="3962400" cy="3440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AU"/>
              <a:t>24</a:t>
            </a:fld>
            <a:endParaRPr/>
          </a:p>
        </p:txBody>
      </p:sp>
    </p:spTree>
    <p:extLst>
      <p:ext uri="{BB962C8B-B14F-4D97-AF65-F5344CB8AC3E}">
        <p14:creationId xmlns:p14="http://schemas.microsoft.com/office/powerpoint/2010/main" val="15657908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a:extLst>
            <a:ext uri="{FF2B5EF4-FFF2-40B4-BE49-F238E27FC236}">
              <a16:creationId xmlns:a16="http://schemas.microsoft.com/office/drawing/2014/main" id="{5EDB9AD3-3D1B-0134-F5A0-67EDA71CE097}"/>
            </a:ext>
          </a:extLst>
        </p:cNvPr>
        <p:cNvGrpSpPr/>
        <p:nvPr/>
      </p:nvGrpSpPr>
      <p:grpSpPr>
        <a:xfrm>
          <a:off x="0" y="0"/>
          <a:ext cx="0" cy="0"/>
          <a:chOff x="0" y="0"/>
          <a:chExt cx="0" cy="0"/>
        </a:xfrm>
      </p:grpSpPr>
      <p:sp>
        <p:nvSpPr>
          <p:cNvPr id="93" name="Google Shape;93;g33ff1cc942e_0_52:notes">
            <a:extLst>
              <a:ext uri="{FF2B5EF4-FFF2-40B4-BE49-F238E27FC236}">
                <a16:creationId xmlns:a16="http://schemas.microsoft.com/office/drawing/2014/main" id="{A5107267-87E9-D143-D11C-7A4B3703329F}"/>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g33ff1cc942e_0_52:notes">
            <a:extLst>
              <a:ext uri="{FF2B5EF4-FFF2-40B4-BE49-F238E27FC236}">
                <a16:creationId xmlns:a16="http://schemas.microsoft.com/office/drawing/2014/main" id="{085BE76C-01F8-3600-2BDC-EF4C825375E0}"/>
              </a:ext>
            </a:extLst>
          </p:cNvPr>
          <p:cNvSpPr txBox="1">
            <a:spLocks noGrp="1"/>
          </p:cNvSpPr>
          <p:nvPr>
            <p:ph type="body" idx="1"/>
          </p:nvPr>
        </p:nvSpPr>
        <p:spPr>
          <a:xfrm>
            <a:off x="914400" y="3300412"/>
            <a:ext cx="7315200" cy="27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 name="Google Shape;95;g33ff1cc942e_0_52:notes">
            <a:extLst>
              <a:ext uri="{FF2B5EF4-FFF2-40B4-BE49-F238E27FC236}">
                <a16:creationId xmlns:a16="http://schemas.microsoft.com/office/drawing/2014/main" id="{AD924DEF-82DA-6A28-ADEC-F6AE70369767}"/>
              </a:ext>
            </a:extLst>
          </p:cNvPr>
          <p:cNvSpPr txBox="1">
            <a:spLocks noGrp="1"/>
          </p:cNvSpPr>
          <p:nvPr>
            <p:ph type="sldNum" idx="12"/>
          </p:nvPr>
        </p:nvSpPr>
        <p:spPr>
          <a:xfrm>
            <a:off x="5179484" y="6513910"/>
            <a:ext cx="3962400" cy="3440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AU"/>
              <a:t>25</a:t>
            </a:fld>
            <a:endParaRPr/>
          </a:p>
        </p:txBody>
      </p:sp>
    </p:spTree>
    <p:extLst>
      <p:ext uri="{BB962C8B-B14F-4D97-AF65-F5344CB8AC3E}">
        <p14:creationId xmlns:p14="http://schemas.microsoft.com/office/powerpoint/2010/main" val="12130587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a:extLst>
            <a:ext uri="{FF2B5EF4-FFF2-40B4-BE49-F238E27FC236}">
              <a16:creationId xmlns:a16="http://schemas.microsoft.com/office/drawing/2014/main" id="{9F9AB68D-08A3-C77C-EECB-E8638CB78468}"/>
            </a:ext>
          </a:extLst>
        </p:cNvPr>
        <p:cNvGrpSpPr/>
        <p:nvPr/>
      </p:nvGrpSpPr>
      <p:grpSpPr>
        <a:xfrm>
          <a:off x="0" y="0"/>
          <a:ext cx="0" cy="0"/>
          <a:chOff x="0" y="0"/>
          <a:chExt cx="0" cy="0"/>
        </a:xfrm>
      </p:grpSpPr>
      <p:sp>
        <p:nvSpPr>
          <p:cNvPr id="93" name="Google Shape;93;g33ff1cc942e_0_52:notes">
            <a:extLst>
              <a:ext uri="{FF2B5EF4-FFF2-40B4-BE49-F238E27FC236}">
                <a16:creationId xmlns:a16="http://schemas.microsoft.com/office/drawing/2014/main" id="{6E139638-8B58-02D5-F26F-B4370A54189C}"/>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g33ff1cc942e_0_52:notes">
            <a:extLst>
              <a:ext uri="{FF2B5EF4-FFF2-40B4-BE49-F238E27FC236}">
                <a16:creationId xmlns:a16="http://schemas.microsoft.com/office/drawing/2014/main" id="{AD077A4B-B1E2-15E2-BAF4-FD7AD715D47A}"/>
              </a:ext>
            </a:extLst>
          </p:cNvPr>
          <p:cNvSpPr txBox="1">
            <a:spLocks noGrp="1"/>
          </p:cNvSpPr>
          <p:nvPr>
            <p:ph type="body" idx="1"/>
          </p:nvPr>
        </p:nvSpPr>
        <p:spPr>
          <a:xfrm>
            <a:off x="914400" y="3300412"/>
            <a:ext cx="7315200" cy="27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 name="Google Shape;95;g33ff1cc942e_0_52:notes">
            <a:extLst>
              <a:ext uri="{FF2B5EF4-FFF2-40B4-BE49-F238E27FC236}">
                <a16:creationId xmlns:a16="http://schemas.microsoft.com/office/drawing/2014/main" id="{82B6161B-DD74-1937-5CB7-1BF1FFBC0B46}"/>
              </a:ext>
            </a:extLst>
          </p:cNvPr>
          <p:cNvSpPr txBox="1">
            <a:spLocks noGrp="1"/>
          </p:cNvSpPr>
          <p:nvPr>
            <p:ph type="sldNum" idx="12"/>
          </p:nvPr>
        </p:nvSpPr>
        <p:spPr>
          <a:xfrm>
            <a:off x="5179484" y="6513910"/>
            <a:ext cx="3962400" cy="3440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AU"/>
              <a:t>26</a:t>
            </a:fld>
            <a:endParaRPr/>
          </a:p>
        </p:txBody>
      </p:sp>
    </p:spTree>
    <p:extLst>
      <p:ext uri="{BB962C8B-B14F-4D97-AF65-F5344CB8AC3E}">
        <p14:creationId xmlns:p14="http://schemas.microsoft.com/office/powerpoint/2010/main" val="21945322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a:extLst>
            <a:ext uri="{FF2B5EF4-FFF2-40B4-BE49-F238E27FC236}">
              <a16:creationId xmlns:a16="http://schemas.microsoft.com/office/drawing/2014/main" id="{D05DD502-263C-C521-D92C-7DAAB5B2D9EC}"/>
            </a:ext>
          </a:extLst>
        </p:cNvPr>
        <p:cNvGrpSpPr/>
        <p:nvPr/>
      </p:nvGrpSpPr>
      <p:grpSpPr>
        <a:xfrm>
          <a:off x="0" y="0"/>
          <a:ext cx="0" cy="0"/>
          <a:chOff x="0" y="0"/>
          <a:chExt cx="0" cy="0"/>
        </a:xfrm>
      </p:grpSpPr>
      <p:sp>
        <p:nvSpPr>
          <p:cNvPr id="93" name="Google Shape;93;g33ff1cc942e_0_52:notes">
            <a:extLst>
              <a:ext uri="{FF2B5EF4-FFF2-40B4-BE49-F238E27FC236}">
                <a16:creationId xmlns:a16="http://schemas.microsoft.com/office/drawing/2014/main" id="{D7E97509-F9A6-578E-E24E-72E1D18BADB9}"/>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g33ff1cc942e_0_52:notes">
            <a:extLst>
              <a:ext uri="{FF2B5EF4-FFF2-40B4-BE49-F238E27FC236}">
                <a16:creationId xmlns:a16="http://schemas.microsoft.com/office/drawing/2014/main" id="{42313381-49C5-C5F3-F051-46B87F4D262F}"/>
              </a:ext>
            </a:extLst>
          </p:cNvPr>
          <p:cNvSpPr txBox="1">
            <a:spLocks noGrp="1"/>
          </p:cNvSpPr>
          <p:nvPr>
            <p:ph type="body" idx="1"/>
          </p:nvPr>
        </p:nvSpPr>
        <p:spPr>
          <a:xfrm>
            <a:off x="914400" y="3300412"/>
            <a:ext cx="7315200" cy="2700450"/>
          </a:xfrm>
          <a:prstGeom prst="rect">
            <a:avLst/>
          </a:prstGeom>
          <a:noFill/>
          <a:ln>
            <a:noFill/>
          </a:ln>
        </p:spPr>
        <p:txBody>
          <a:bodyPr spcFirstLastPara="1" wrap="square" lIns="91425" tIns="45700" rIns="91425" bIns="45700" anchor="t" anchorCtr="0">
            <a:noAutofit/>
          </a:bodyPr>
          <a:lstStyle/>
          <a:p>
            <a:pPr marL="228600" indent="-228600">
              <a:lnSpc>
                <a:spcPct val="90000"/>
              </a:lnSpc>
              <a:buClr>
                <a:srgbClr val="EE3A89"/>
              </a:buClr>
              <a:buSzPts val="3000"/>
              <a:buFont typeface="Arial"/>
              <a:buChar char="•"/>
            </a:pPr>
            <a:r>
              <a:rPr lang="en-AU" sz="2000" b="1" dirty="0">
                <a:solidFill>
                  <a:srgbClr val="262261"/>
                </a:solidFill>
              </a:rPr>
              <a:t>Delay distributions can also vary over time. </a:t>
            </a:r>
          </a:p>
          <a:p>
            <a:pPr marL="685800" lvl="1" indent="-228600">
              <a:lnSpc>
                <a:spcPct val="90000"/>
              </a:lnSpc>
              <a:buClr>
                <a:srgbClr val="EE3A89"/>
              </a:buClr>
              <a:buSzPts val="3000"/>
              <a:buFont typeface="Arial"/>
              <a:buChar char="•"/>
            </a:pPr>
            <a:r>
              <a:rPr lang="en-AU" sz="2000" b="1" dirty="0">
                <a:solidFill>
                  <a:srgbClr val="262261"/>
                </a:solidFill>
              </a:rPr>
              <a:t>Contact tracing can reduce time to detect cases</a:t>
            </a:r>
          </a:p>
          <a:p>
            <a:pPr marL="685800" lvl="1" indent="-228600">
              <a:lnSpc>
                <a:spcPct val="90000"/>
              </a:lnSpc>
              <a:buClr>
                <a:srgbClr val="EE3A89"/>
              </a:buClr>
              <a:buSzPts val="3000"/>
              <a:buFont typeface="Arial"/>
              <a:buChar char="•"/>
            </a:pPr>
            <a:r>
              <a:rPr lang="en-AU" sz="2000" b="1" dirty="0">
                <a:solidFill>
                  <a:srgbClr val="262261"/>
                </a:solidFill>
              </a:rPr>
              <a:t>Vaccination may change time to severe outcomes</a:t>
            </a:r>
          </a:p>
          <a:p>
            <a:pPr marL="685800" lvl="1" indent="-228600">
              <a:lnSpc>
                <a:spcPct val="90000"/>
              </a:lnSpc>
              <a:buClr>
                <a:srgbClr val="EE3A89"/>
              </a:buClr>
              <a:buSzPts val="3000"/>
              <a:buFont typeface="Arial"/>
              <a:buChar char="•"/>
            </a:pPr>
            <a:r>
              <a:rPr lang="en-AU" sz="2000" b="1" dirty="0">
                <a:solidFill>
                  <a:srgbClr val="262261"/>
                </a:solidFill>
              </a:rPr>
              <a:t>Hospitals may change criteria for admission over time</a:t>
            </a:r>
          </a:p>
          <a:p>
            <a:pPr marL="0" lvl="0" indent="0" algn="l" rtl="0">
              <a:lnSpc>
                <a:spcPct val="100000"/>
              </a:lnSpc>
              <a:spcBef>
                <a:spcPts val="0"/>
              </a:spcBef>
              <a:spcAft>
                <a:spcPts val="0"/>
              </a:spcAft>
              <a:buSzPts val="1400"/>
              <a:buNone/>
            </a:pPr>
            <a:endParaRPr dirty="0"/>
          </a:p>
        </p:txBody>
      </p:sp>
      <p:sp>
        <p:nvSpPr>
          <p:cNvPr id="95" name="Google Shape;95;g33ff1cc942e_0_52:notes">
            <a:extLst>
              <a:ext uri="{FF2B5EF4-FFF2-40B4-BE49-F238E27FC236}">
                <a16:creationId xmlns:a16="http://schemas.microsoft.com/office/drawing/2014/main" id="{35FFD23A-3853-B0A4-90D3-E4AB912801B1}"/>
              </a:ext>
            </a:extLst>
          </p:cNvPr>
          <p:cNvSpPr txBox="1">
            <a:spLocks noGrp="1"/>
          </p:cNvSpPr>
          <p:nvPr>
            <p:ph type="sldNum" idx="12"/>
          </p:nvPr>
        </p:nvSpPr>
        <p:spPr>
          <a:xfrm>
            <a:off x="5179484" y="6513910"/>
            <a:ext cx="3962400" cy="3440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AU"/>
              <a:t>27</a:t>
            </a:fld>
            <a:endParaRPr/>
          </a:p>
        </p:txBody>
      </p:sp>
    </p:spTree>
    <p:extLst>
      <p:ext uri="{BB962C8B-B14F-4D97-AF65-F5344CB8AC3E}">
        <p14:creationId xmlns:p14="http://schemas.microsoft.com/office/powerpoint/2010/main" val="23995042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a:extLst>
            <a:ext uri="{FF2B5EF4-FFF2-40B4-BE49-F238E27FC236}">
              <a16:creationId xmlns:a16="http://schemas.microsoft.com/office/drawing/2014/main" id="{5DCFA0CF-3C57-DD64-0C7E-C3CA408091B5}"/>
            </a:ext>
          </a:extLst>
        </p:cNvPr>
        <p:cNvGrpSpPr/>
        <p:nvPr/>
      </p:nvGrpSpPr>
      <p:grpSpPr>
        <a:xfrm>
          <a:off x="0" y="0"/>
          <a:ext cx="0" cy="0"/>
          <a:chOff x="0" y="0"/>
          <a:chExt cx="0" cy="0"/>
        </a:xfrm>
      </p:grpSpPr>
      <p:sp>
        <p:nvSpPr>
          <p:cNvPr id="120" name="Google Shape;120;g33ff1cc942e_0_88:notes">
            <a:extLst>
              <a:ext uri="{FF2B5EF4-FFF2-40B4-BE49-F238E27FC236}">
                <a16:creationId xmlns:a16="http://schemas.microsoft.com/office/drawing/2014/main" id="{F8360A56-F87A-1833-614F-70B30A3EB768}"/>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g33ff1cc942e_0_88:notes">
            <a:extLst>
              <a:ext uri="{FF2B5EF4-FFF2-40B4-BE49-F238E27FC236}">
                <a16:creationId xmlns:a16="http://schemas.microsoft.com/office/drawing/2014/main" id="{DD91388F-14BD-5CAB-A363-912B4F4BF70B}"/>
              </a:ext>
            </a:extLst>
          </p:cNvPr>
          <p:cNvSpPr txBox="1">
            <a:spLocks noGrp="1"/>
          </p:cNvSpPr>
          <p:nvPr>
            <p:ph type="body" idx="1"/>
          </p:nvPr>
        </p:nvSpPr>
        <p:spPr>
          <a:xfrm>
            <a:off x="914400" y="3300412"/>
            <a:ext cx="7315200" cy="27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2" name="Google Shape;122;g33ff1cc942e_0_88:notes">
            <a:extLst>
              <a:ext uri="{FF2B5EF4-FFF2-40B4-BE49-F238E27FC236}">
                <a16:creationId xmlns:a16="http://schemas.microsoft.com/office/drawing/2014/main" id="{FAAEC631-03EC-C275-C99F-B43AD4F0E5E3}"/>
              </a:ext>
            </a:extLst>
          </p:cNvPr>
          <p:cNvSpPr txBox="1">
            <a:spLocks noGrp="1"/>
          </p:cNvSpPr>
          <p:nvPr>
            <p:ph type="sldNum" idx="12"/>
          </p:nvPr>
        </p:nvSpPr>
        <p:spPr>
          <a:xfrm>
            <a:off x="5179484" y="6513910"/>
            <a:ext cx="3962400" cy="3440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AU"/>
              <a:t>28</a:t>
            </a:fld>
            <a:endParaRPr/>
          </a:p>
        </p:txBody>
      </p:sp>
    </p:spTree>
    <p:extLst>
      <p:ext uri="{BB962C8B-B14F-4D97-AF65-F5344CB8AC3E}">
        <p14:creationId xmlns:p14="http://schemas.microsoft.com/office/powerpoint/2010/main" val="20064645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3ff1cc942e_0_4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g33ff1cc942e_0_42:notes"/>
          <p:cNvSpPr txBox="1">
            <a:spLocks noGrp="1"/>
          </p:cNvSpPr>
          <p:nvPr>
            <p:ph type="body" idx="1"/>
          </p:nvPr>
        </p:nvSpPr>
        <p:spPr>
          <a:xfrm>
            <a:off x="914400" y="3300412"/>
            <a:ext cx="7315200" cy="27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7" name="Google Shape;147;g33ff1cc942e_0_42:notes"/>
          <p:cNvSpPr txBox="1">
            <a:spLocks noGrp="1"/>
          </p:cNvSpPr>
          <p:nvPr>
            <p:ph type="sldNum" idx="12"/>
          </p:nvPr>
        </p:nvSpPr>
        <p:spPr>
          <a:xfrm>
            <a:off x="5179484" y="6513910"/>
            <a:ext cx="3962400" cy="3440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AU"/>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a:extLst>
            <a:ext uri="{FF2B5EF4-FFF2-40B4-BE49-F238E27FC236}">
              <a16:creationId xmlns:a16="http://schemas.microsoft.com/office/drawing/2014/main" id="{940FA36D-1AB5-A145-F6BB-CBE8D5B0F97C}"/>
            </a:ext>
          </a:extLst>
        </p:cNvPr>
        <p:cNvGrpSpPr/>
        <p:nvPr/>
      </p:nvGrpSpPr>
      <p:grpSpPr>
        <a:xfrm>
          <a:off x="0" y="0"/>
          <a:ext cx="0" cy="0"/>
          <a:chOff x="0" y="0"/>
          <a:chExt cx="0" cy="0"/>
        </a:xfrm>
      </p:grpSpPr>
      <p:sp>
        <p:nvSpPr>
          <p:cNvPr id="93" name="Google Shape;93;g33ff1cc942e_0_52:notes">
            <a:extLst>
              <a:ext uri="{FF2B5EF4-FFF2-40B4-BE49-F238E27FC236}">
                <a16:creationId xmlns:a16="http://schemas.microsoft.com/office/drawing/2014/main" id="{7BEEDFC6-808F-693F-B870-0934ED38D041}"/>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g33ff1cc942e_0_52:notes">
            <a:extLst>
              <a:ext uri="{FF2B5EF4-FFF2-40B4-BE49-F238E27FC236}">
                <a16:creationId xmlns:a16="http://schemas.microsoft.com/office/drawing/2014/main" id="{8CF44F1A-3270-8702-4382-9AD9084713F9}"/>
              </a:ext>
            </a:extLst>
          </p:cNvPr>
          <p:cNvSpPr txBox="1">
            <a:spLocks noGrp="1"/>
          </p:cNvSpPr>
          <p:nvPr>
            <p:ph type="body" idx="1"/>
          </p:nvPr>
        </p:nvSpPr>
        <p:spPr>
          <a:xfrm>
            <a:off x="914400" y="3300412"/>
            <a:ext cx="7315200" cy="27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AU" dirty="0"/>
              <a:t>Censoring</a:t>
            </a:r>
          </a:p>
          <a:p>
            <a:pPr marL="0" lvl="0" indent="0" algn="l" rtl="0">
              <a:lnSpc>
                <a:spcPct val="100000"/>
              </a:lnSpc>
              <a:spcBef>
                <a:spcPts val="0"/>
              </a:spcBef>
              <a:spcAft>
                <a:spcPts val="0"/>
              </a:spcAft>
              <a:buSzPts val="1400"/>
              <a:buNone/>
            </a:pPr>
            <a:r>
              <a:rPr lang="en-AU" dirty="0"/>
              <a:t>Left-censored – </a:t>
            </a:r>
            <a:r>
              <a:rPr lang="en-AU" sz="1200" b="0" i="0" kern="1200" dirty="0">
                <a:solidFill>
                  <a:schemeClr val="tx1"/>
                </a:solidFill>
                <a:effectLst/>
                <a:latin typeface="+mn-lt"/>
                <a:ea typeface="+mn-ea"/>
                <a:cs typeface="+mn-cs"/>
              </a:rPr>
              <a:t>The event of interest occurred before the start of observation, but the exact time is unknown.</a:t>
            </a:r>
          </a:p>
          <a:p>
            <a:pPr marL="0" lvl="0" indent="0" algn="l" rtl="0">
              <a:lnSpc>
                <a:spcPct val="100000"/>
              </a:lnSpc>
              <a:spcBef>
                <a:spcPts val="0"/>
              </a:spcBef>
              <a:spcAft>
                <a:spcPts val="0"/>
              </a:spcAft>
              <a:buSzPts val="1400"/>
              <a:buNone/>
            </a:pPr>
            <a:r>
              <a:rPr lang="en-AU" sz="1200" b="0" i="0" kern="1200" dirty="0">
                <a:solidFill>
                  <a:schemeClr val="tx1"/>
                </a:solidFill>
                <a:effectLst/>
                <a:latin typeface="+mn-lt"/>
                <a:ea typeface="+mn-ea"/>
                <a:cs typeface="+mn-cs"/>
              </a:rPr>
              <a:t>Right-censored – The event of interest occurred after the last observation period or outside the study. </a:t>
            </a:r>
          </a:p>
          <a:p>
            <a:pPr marL="0" lvl="0" indent="0" algn="l" rtl="0">
              <a:lnSpc>
                <a:spcPct val="100000"/>
              </a:lnSpc>
              <a:spcBef>
                <a:spcPts val="0"/>
              </a:spcBef>
              <a:spcAft>
                <a:spcPts val="0"/>
              </a:spcAft>
              <a:buSzPts val="1400"/>
              <a:buNone/>
            </a:pPr>
            <a:r>
              <a:rPr lang="en-AU" sz="1200" b="0" i="0" kern="1200" dirty="0">
                <a:solidFill>
                  <a:schemeClr val="tx1"/>
                </a:solidFill>
                <a:effectLst/>
                <a:latin typeface="+mn-lt"/>
                <a:ea typeface="+mn-ea"/>
                <a:cs typeface="+mn-cs"/>
              </a:rPr>
              <a:t>Interval censored – You only know that the event occurred within a certain time interval. </a:t>
            </a:r>
          </a:p>
          <a:p>
            <a:pPr marL="0" lvl="0" indent="0" algn="l" rtl="0">
              <a:lnSpc>
                <a:spcPct val="100000"/>
              </a:lnSpc>
              <a:spcBef>
                <a:spcPts val="0"/>
              </a:spcBef>
              <a:spcAft>
                <a:spcPts val="0"/>
              </a:spcAft>
              <a:buSzPts val="1400"/>
              <a:buNone/>
            </a:pPr>
            <a:endParaRPr lang="en-AU" sz="1200" b="0" i="0" kern="1200" dirty="0">
              <a:solidFill>
                <a:schemeClr val="tx1"/>
              </a:solidFill>
              <a:effectLst/>
              <a:latin typeface="+mn-lt"/>
              <a:ea typeface="+mn-ea"/>
              <a:cs typeface="+mn-cs"/>
            </a:endParaRPr>
          </a:p>
          <a:p>
            <a:pPr marL="0" lvl="0" indent="0" algn="l" rtl="0">
              <a:lnSpc>
                <a:spcPct val="100000"/>
              </a:lnSpc>
              <a:spcBef>
                <a:spcPts val="0"/>
              </a:spcBef>
              <a:spcAft>
                <a:spcPts val="0"/>
              </a:spcAft>
              <a:buSzPts val="1400"/>
              <a:buNone/>
            </a:pPr>
            <a:r>
              <a:rPr lang="en-AU" sz="1200" b="0" i="0" kern="1200" dirty="0">
                <a:solidFill>
                  <a:schemeClr val="tx1"/>
                </a:solidFill>
                <a:effectLst/>
                <a:latin typeface="+mn-lt"/>
                <a:ea typeface="+mn-ea"/>
                <a:cs typeface="+mn-cs"/>
              </a:rPr>
              <a:t>Right truncation – Subjects or data points above a certain threshold are excluded. E.g. When we shift case notifications back to date of symptom onset, we’ve excluded an unknown number of cases who developed symptoms on certain days but have not yet been reported (and eventually will be).</a:t>
            </a:r>
            <a:endParaRPr dirty="0"/>
          </a:p>
        </p:txBody>
      </p:sp>
      <p:sp>
        <p:nvSpPr>
          <p:cNvPr id="95" name="Google Shape;95;g33ff1cc942e_0_52:notes">
            <a:extLst>
              <a:ext uri="{FF2B5EF4-FFF2-40B4-BE49-F238E27FC236}">
                <a16:creationId xmlns:a16="http://schemas.microsoft.com/office/drawing/2014/main" id="{DA295EB7-4680-43D7-D387-1B1158FA55D6}"/>
              </a:ext>
            </a:extLst>
          </p:cNvPr>
          <p:cNvSpPr txBox="1">
            <a:spLocks noGrp="1"/>
          </p:cNvSpPr>
          <p:nvPr>
            <p:ph type="sldNum" idx="12"/>
          </p:nvPr>
        </p:nvSpPr>
        <p:spPr>
          <a:xfrm>
            <a:off x="5179484" y="6513910"/>
            <a:ext cx="3962400" cy="3440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AU"/>
              <a:t>3</a:t>
            </a:fld>
            <a:endParaRPr/>
          </a:p>
        </p:txBody>
      </p:sp>
    </p:spTree>
    <p:extLst>
      <p:ext uri="{BB962C8B-B14F-4D97-AF65-F5344CB8AC3E}">
        <p14:creationId xmlns:p14="http://schemas.microsoft.com/office/powerpoint/2010/main" val="3944344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a:extLst>
            <a:ext uri="{FF2B5EF4-FFF2-40B4-BE49-F238E27FC236}">
              <a16:creationId xmlns:a16="http://schemas.microsoft.com/office/drawing/2014/main" id="{2FE18C4D-A811-A02B-24F7-5832D2E67703}"/>
            </a:ext>
          </a:extLst>
        </p:cNvPr>
        <p:cNvGrpSpPr/>
        <p:nvPr/>
      </p:nvGrpSpPr>
      <p:grpSpPr>
        <a:xfrm>
          <a:off x="0" y="0"/>
          <a:ext cx="0" cy="0"/>
          <a:chOff x="0" y="0"/>
          <a:chExt cx="0" cy="0"/>
        </a:xfrm>
      </p:grpSpPr>
      <p:sp>
        <p:nvSpPr>
          <p:cNvPr id="93" name="Google Shape;93;g33ff1cc942e_0_52:notes">
            <a:extLst>
              <a:ext uri="{FF2B5EF4-FFF2-40B4-BE49-F238E27FC236}">
                <a16:creationId xmlns:a16="http://schemas.microsoft.com/office/drawing/2014/main" id="{E33830AF-E325-97F8-50B8-4973867C2DDC}"/>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g33ff1cc942e_0_52:notes">
            <a:extLst>
              <a:ext uri="{FF2B5EF4-FFF2-40B4-BE49-F238E27FC236}">
                <a16:creationId xmlns:a16="http://schemas.microsoft.com/office/drawing/2014/main" id="{659A71C5-B50A-EA68-F0B9-5A0D2525E8A7}"/>
              </a:ext>
            </a:extLst>
          </p:cNvPr>
          <p:cNvSpPr txBox="1">
            <a:spLocks noGrp="1"/>
          </p:cNvSpPr>
          <p:nvPr>
            <p:ph type="body" idx="1"/>
          </p:nvPr>
        </p:nvSpPr>
        <p:spPr>
          <a:xfrm>
            <a:off x="914400" y="3300412"/>
            <a:ext cx="7315200" cy="27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 name="Google Shape;95;g33ff1cc942e_0_52:notes">
            <a:extLst>
              <a:ext uri="{FF2B5EF4-FFF2-40B4-BE49-F238E27FC236}">
                <a16:creationId xmlns:a16="http://schemas.microsoft.com/office/drawing/2014/main" id="{AD576FD2-188B-5FDE-780E-D416F4F60FA4}"/>
              </a:ext>
            </a:extLst>
          </p:cNvPr>
          <p:cNvSpPr txBox="1">
            <a:spLocks noGrp="1"/>
          </p:cNvSpPr>
          <p:nvPr>
            <p:ph type="sldNum" idx="12"/>
          </p:nvPr>
        </p:nvSpPr>
        <p:spPr>
          <a:xfrm>
            <a:off x="5179484" y="6513910"/>
            <a:ext cx="3962400" cy="3440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AU"/>
              <a:t>4</a:t>
            </a:fld>
            <a:endParaRPr/>
          </a:p>
        </p:txBody>
      </p:sp>
    </p:spTree>
    <p:extLst>
      <p:ext uri="{BB962C8B-B14F-4D97-AF65-F5344CB8AC3E}">
        <p14:creationId xmlns:p14="http://schemas.microsoft.com/office/powerpoint/2010/main" val="3370331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a:extLst>
            <a:ext uri="{FF2B5EF4-FFF2-40B4-BE49-F238E27FC236}">
              <a16:creationId xmlns:a16="http://schemas.microsoft.com/office/drawing/2014/main" id="{A90DB0F4-455A-1402-5D4A-208D4BA89B4C}"/>
            </a:ext>
          </a:extLst>
        </p:cNvPr>
        <p:cNvGrpSpPr/>
        <p:nvPr/>
      </p:nvGrpSpPr>
      <p:grpSpPr>
        <a:xfrm>
          <a:off x="0" y="0"/>
          <a:ext cx="0" cy="0"/>
          <a:chOff x="0" y="0"/>
          <a:chExt cx="0" cy="0"/>
        </a:xfrm>
      </p:grpSpPr>
      <p:sp>
        <p:nvSpPr>
          <p:cNvPr id="120" name="Google Shape;120;g33ff1cc942e_0_88:notes">
            <a:extLst>
              <a:ext uri="{FF2B5EF4-FFF2-40B4-BE49-F238E27FC236}">
                <a16:creationId xmlns:a16="http://schemas.microsoft.com/office/drawing/2014/main" id="{39C1D907-FAD3-C0F1-8844-DE6304D2926D}"/>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g33ff1cc942e_0_88:notes">
            <a:extLst>
              <a:ext uri="{FF2B5EF4-FFF2-40B4-BE49-F238E27FC236}">
                <a16:creationId xmlns:a16="http://schemas.microsoft.com/office/drawing/2014/main" id="{5584B839-DF51-D4B0-04C4-E350BFC4203C}"/>
              </a:ext>
            </a:extLst>
          </p:cNvPr>
          <p:cNvSpPr txBox="1">
            <a:spLocks noGrp="1"/>
          </p:cNvSpPr>
          <p:nvPr>
            <p:ph type="body" idx="1"/>
          </p:nvPr>
        </p:nvSpPr>
        <p:spPr>
          <a:xfrm>
            <a:off x="914400" y="3300412"/>
            <a:ext cx="7315200" cy="27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2" name="Google Shape;122;g33ff1cc942e_0_88:notes">
            <a:extLst>
              <a:ext uri="{FF2B5EF4-FFF2-40B4-BE49-F238E27FC236}">
                <a16:creationId xmlns:a16="http://schemas.microsoft.com/office/drawing/2014/main" id="{1B1283B8-4061-F750-88B6-F38A35B75736}"/>
              </a:ext>
            </a:extLst>
          </p:cNvPr>
          <p:cNvSpPr txBox="1">
            <a:spLocks noGrp="1"/>
          </p:cNvSpPr>
          <p:nvPr>
            <p:ph type="sldNum" idx="12"/>
          </p:nvPr>
        </p:nvSpPr>
        <p:spPr>
          <a:xfrm>
            <a:off x="5179484" y="6513910"/>
            <a:ext cx="3962400" cy="3440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AU"/>
              <a:t>5</a:t>
            </a:fld>
            <a:endParaRPr/>
          </a:p>
        </p:txBody>
      </p:sp>
    </p:spTree>
    <p:extLst>
      <p:ext uri="{BB962C8B-B14F-4D97-AF65-F5344CB8AC3E}">
        <p14:creationId xmlns:p14="http://schemas.microsoft.com/office/powerpoint/2010/main" val="2974633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a:extLst>
            <a:ext uri="{FF2B5EF4-FFF2-40B4-BE49-F238E27FC236}">
              <a16:creationId xmlns:a16="http://schemas.microsoft.com/office/drawing/2014/main" id="{AE70CC5F-1B2A-3762-BC76-88F4E04E8749}"/>
            </a:ext>
          </a:extLst>
        </p:cNvPr>
        <p:cNvGrpSpPr/>
        <p:nvPr/>
      </p:nvGrpSpPr>
      <p:grpSpPr>
        <a:xfrm>
          <a:off x="0" y="0"/>
          <a:ext cx="0" cy="0"/>
          <a:chOff x="0" y="0"/>
          <a:chExt cx="0" cy="0"/>
        </a:xfrm>
      </p:grpSpPr>
      <p:sp>
        <p:nvSpPr>
          <p:cNvPr id="93" name="Google Shape;93;g33ff1cc942e_0_52:notes">
            <a:extLst>
              <a:ext uri="{FF2B5EF4-FFF2-40B4-BE49-F238E27FC236}">
                <a16:creationId xmlns:a16="http://schemas.microsoft.com/office/drawing/2014/main" id="{A4BF2B75-1BD2-6E1E-9293-3A30B5758C4A}"/>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g33ff1cc942e_0_52:notes">
            <a:extLst>
              <a:ext uri="{FF2B5EF4-FFF2-40B4-BE49-F238E27FC236}">
                <a16:creationId xmlns:a16="http://schemas.microsoft.com/office/drawing/2014/main" id="{6EB10C5C-15E6-1C12-763E-97816C51C226}"/>
              </a:ext>
            </a:extLst>
          </p:cNvPr>
          <p:cNvSpPr txBox="1">
            <a:spLocks noGrp="1"/>
          </p:cNvSpPr>
          <p:nvPr>
            <p:ph type="body" idx="1"/>
          </p:nvPr>
        </p:nvSpPr>
        <p:spPr>
          <a:xfrm>
            <a:off x="914400" y="3300412"/>
            <a:ext cx="7315200" cy="27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 name="Google Shape;95;g33ff1cc942e_0_52:notes">
            <a:extLst>
              <a:ext uri="{FF2B5EF4-FFF2-40B4-BE49-F238E27FC236}">
                <a16:creationId xmlns:a16="http://schemas.microsoft.com/office/drawing/2014/main" id="{5CBC5636-CF92-0E96-106C-FFCEFC45E5E0}"/>
              </a:ext>
            </a:extLst>
          </p:cNvPr>
          <p:cNvSpPr txBox="1">
            <a:spLocks noGrp="1"/>
          </p:cNvSpPr>
          <p:nvPr>
            <p:ph type="sldNum" idx="12"/>
          </p:nvPr>
        </p:nvSpPr>
        <p:spPr>
          <a:xfrm>
            <a:off x="5179484" y="6513910"/>
            <a:ext cx="3962400" cy="3440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AU"/>
              <a:t>6</a:t>
            </a:fld>
            <a:endParaRPr/>
          </a:p>
        </p:txBody>
      </p:sp>
    </p:spTree>
    <p:extLst>
      <p:ext uri="{BB962C8B-B14F-4D97-AF65-F5344CB8AC3E}">
        <p14:creationId xmlns:p14="http://schemas.microsoft.com/office/powerpoint/2010/main" val="1462484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a:extLst>
            <a:ext uri="{FF2B5EF4-FFF2-40B4-BE49-F238E27FC236}">
              <a16:creationId xmlns:a16="http://schemas.microsoft.com/office/drawing/2014/main" id="{D005259F-015A-A0E1-96CE-290766F0D951}"/>
            </a:ext>
          </a:extLst>
        </p:cNvPr>
        <p:cNvGrpSpPr/>
        <p:nvPr/>
      </p:nvGrpSpPr>
      <p:grpSpPr>
        <a:xfrm>
          <a:off x="0" y="0"/>
          <a:ext cx="0" cy="0"/>
          <a:chOff x="0" y="0"/>
          <a:chExt cx="0" cy="0"/>
        </a:xfrm>
      </p:grpSpPr>
      <p:sp>
        <p:nvSpPr>
          <p:cNvPr id="93" name="Google Shape;93;g33ff1cc942e_0_52:notes">
            <a:extLst>
              <a:ext uri="{FF2B5EF4-FFF2-40B4-BE49-F238E27FC236}">
                <a16:creationId xmlns:a16="http://schemas.microsoft.com/office/drawing/2014/main" id="{E05B87DE-A7A2-BBB1-A8B8-20D942DFE9CE}"/>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g33ff1cc942e_0_52:notes">
            <a:extLst>
              <a:ext uri="{FF2B5EF4-FFF2-40B4-BE49-F238E27FC236}">
                <a16:creationId xmlns:a16="http://schemas.microsoft.com/office/drawing/2014/main" id="{94E5F147-3FC0-1462-E16D-47B3ADE9F00F}"/>
              </a:ext>
            </a:extLst>
          </p:cNvPr>
          <p:cNvSpPr txBox="1">
            <a:spLocks noGrp="1"/>
          </p:cNvSpPr>
          <p:nvPr>
            <p:ph type="body" idx="1"/>
          </p:nvPr>
        </p:nvSpPr>
        <p:spPr>
          <a:xfrm>
            <a:off x="914400" y="3300412"/>
            <a:ext cx="7315200" cy="2700450"/>
          </a:xfrm>
          <a:prstGeom prst="rect">
            <a:avLst/>
          </a:prstGeom>
          <a:noFill/>
          <a:ln>
            <a:noFill/>
          </a:ln>
        </p:spPr>
        <p:txBody>
          <a:bodyPr spcFirstLastPara="1" wrap="square" lIns="91425" tIns="45700" rIns="91425" bIns="45700" anchor="t" anchorCtr="0">
            <a:noAutofit/>
          </a:bodyPr>
          <a:lstStyle/>
          <a:p>
            <a:pPr marL="228600" lvl="0" indent="-228600">
              <a:lnSpc>
                <a:spcPct val="90000"/>
              </a:lnSpc>
              <a:buClr>
                <a:srgbClr val="EE3A89"/>
              </a:buClr>
              <a:buSzPts val="3000"/>
              <a:buFont typeface="Arial"/>
              <a:buChar char="•"/>
            </a:pPr>
            <a:endParaRPr dirty="0"/>
          </a:p>
        </p:txBody>
      </p:sp>
      <p:sp>
        <p:nvSpPr>
          <p:cNvPr id="95" name="Google Shape;95;g33ff1cc942e_0_52:notes">
            <a:extLst>
              <a:ext uri="{FF2B5EF4-FFF2-40B4-BE49-F238E27FC236}">
                <a16:creationId xmlns:a16="http://schemas.microsoft.com/office/drawing/2014/main" id="{13F0BE0E-E8D1-7437-1C9B-D40E3B8E20C8}"/>
              </a:ext>
            </a:extLst>
          </p:cNvPr>
          <p:cNvSpPr txBox="1">
            <a:spLocks noGrp="1"/>
          </p:cNvSpPr>
          <p:nvPr>
            <p:ph type="sldNum" idx="12"/>
          </p:nvPr>
        </p:nvSpPr>
        <p:spPr>
          <a:xfrm>
            <a:off x="5179484" y="6513910"/>
            <a:ext cx="3962400" cy="3440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AU"/>
              <a:t>7</a:t>
            </a:fld>
            <a:endParaRPr/>
          </a:p>
        </p:txBody>
      </p:sp>
    </p:spTree>
    <p:extLst>
      <p:ext uri="{BB962C8B-B14F-4D97-AF65-F5344CB8AC3E}">
        <p14:creationId xmlns:p14="http://schemas.microsoft.com/office/powerpoint/2010/main" val="2486769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a:extLst>
            <a:ext uri="{FF2B5EF4-FFF2-40B4-BE49-F238E27FC236}">
              <a16:creationId xmlns:a16="http://schemas.microsoft.com/office/drawing/2014/main" id="{DDC57360-6D53-627D-9108-0714A7503165}"/>
            </a:ext>
          </a:extLst>
        </p:cNvPr>
        <p:cNvGrpSpPr/>
        <p:nvPr/>
      </p:nvGrpSpPr>
      <p:grpSpPr>
        <a:xfrm>
          <a:off x="0" y="0"/>
          <a:ext cx="0" cy="0"/>
          <a:chOff x="0" y="0"/>
          <a:chExt cx="0" cy="0"/>
        </a:xfrm>
      </p:grpSpPr>
      <p:sp>
        <p:nvSpPr>
          <p:cNvPr id="93" name="Google Shape;93;g33ff1cc942e_0_52:notes">
            <a:extLst>
              <a:ext uri="{FF2B5EF4-FFF2-40B4-BE49-F238E27FC236}">
                <a16:creationId xmlns:a16="http://schemas.microsoft.com/office/drawing/2014/main" id="{D33B0A28-7EBE-CD5D-7701-30203E802FDF}"/>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g33ff1cc942e_0_52:notes">
            <a:extLst>
              <a:ext uri="{FF2B5EF4-FFF2-40B4-BE49-F238E27FC236}">
                <a16:creationId xmlns:a16="http://schemas.microsoft.com/office/drawing/2014/main" id="{F4CBA7C8-133E-0EA1-D503-972EFA9C89CD}"/>
              </a:ext>
            </a:extLst>
          </p:cNvPr>
          <p:cNvSpPr txBox="1">
            <a:spLocks noGrp="1"/>
          </p:cNvSpPr>
          <p:nvPr>
            <p:ph type="body" idx="1"/>
          </p:nvPr>
        </p:nvSpPr>
        <p:spPr>
          <a:xfrm>
            <a:off x="914400" y="3300412"/>
            <a:ext cx="7315200" cy="27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 name="Google Shape;95;g33ff1cc942e_0_52:notes">
            <a:extLst>
              <a:ext uri="{FF2B5EF4-FFF2-40B4-BE49-F238E27FC236}">
                <a16:creationId xmlns:a16="http://schemas.microsoft.com/office/drawing/2014/main" id="{2EA83609-1119-BB1D-8892-1098FE00F736}"/>
              </a:ext>
            </a:extLst>
          </p:cNvPr>
          <p:cNvSpPr txBox="1">
            <a:spLocks noGrp="1"/>
          </p:cNvSpPr>
          <p:nvPr>
            <p:ph type="sldNum" idx="12"/>
          </p:nvPr>
        </p:nvSpPr>
        <p:spPr>
          <a:xfrm>
            <a:off x="5179484" y="6513910"/>
            <a:ext cx="3962400" cy="3440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AU"/>
              <a:t>8</a:t>
            </a:fld>
            <a:endParaRPr/>
          </a:p>
        </p:txBody>
      </p:sp>
    </p:spTree>
    <p:extLst>
      <p:ext uri="{BB962C8B-B14F-4D97-AF65-F5344CB8AC3E}">
        <p14:creationId xmlns:p14="http://schemas.microsoft.com/office/powerpoint/2010/main" val="3927162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a:extLst>
            <a:ext uri="{FF2B5EF4-FFF2-40B4-BE49-F238E27FC236}">
              <a16:creationId xmlns:a16="http://schemas.microsoft.com/office/drawing/2014/main" id="{2CD24BC1-3B63-1D2C-A44B-23DDC48133CE}"/>
            </a:ext>
          </a:extLst>
        </p:cNvPr>
        <p:cNvGrpSpPr/>
        <p:nvPr/>
      </p:nvGrpSpPr>
      <p:grpSpPr>
        <a:xfrm>
          <a:off x="0" y="0"/>
          <a:ext cx="0" cy="0"/>
          <a:chOff x="0" y="0"/>
          <a:chExt cx="0" cy="0"/>
        </a:xfrm>
      </p:grpSpPr>
      <p:sp>
        <p:nvSpPr>
          <p:cNvPr id="120" name="Google Shape;120;g33ff1cc942e_0_88:notes">
            <a:extLst>
              <a:ext uri="{FF2B5EF4-FFF2-40B4-BE49-F238E27FC236}">
                <a16:creationId xmlns:a16="http://schemas.microsoft.com/office/drawing/2014/main" id="{6CF026DA-4EB7-9A47-66B9-DF9FA0EC7986}"/>
              </a:ext>
            </a:extLst>
          </p:cNvPr>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g33ff1cc942e_0_88:notes">
            <a:extLst>
              <a:ext uri="{FF2B5EF4-FFF2-40B4-BE49-F238E27FC236}">
                <a16:creationId xmlns:a16="http://schemas.microsoft.com/office/drawing/2014/main" id="{B855A38F-661A-9598-6ABA-80EE444DCF31}"/>
              </a:ext>
            </a:extLst>
          </p:cNvPr>
          <p:cNvSpPr txBox="1">
            <a:spLocks noGrp="1"/>
          </p:cNvSpPr>
          <p:nvPr>
            <p:ph type="body" idx="1"/>
          </p:nvPr>
        </p:nvSpPr>
        <p:spPr>
          <a:xfrm>
            <a:off x="914400" y="3300412"/>
            <a:ext cx="7315200" cy="27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2" name="Google Shape;122;g33ff1cc942e_0_88:notes">
            <a:extLst>
              <a:ext uri="{FF2B5EF4-FFF2-40B4-BE49-F238E27FC236}">
                <a16:creationId xmlns:a16="http://schemas.microsoft.com/office/drawing/2014/main" id="{0C71F4E9-58F9-B8CD-E393-EDB0E96DEE52}"/>
              </a:ext>
            </a:extLst>
          </p:cNvPr>
          <p:cNvSpPr txBox="1">
            <a:spLocks noGrp="1"/>
          </p:cNvSpPr>
          <p:nvPr>
            <p:ph type="sldNum" idx="12"/>
          </p:nvPr>
        </p:nvSpPr>
        <p:spPr>
          <a:xfrm>
            <a:off x="5179484" y="6513910"/>
            <a:ext cx="3962400" cy="3440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AU"/>
              <a:t>9</a:t>
            </a:fld>
            <a:endParaRPr/>
          </a:p>
        </p:txBody>
      </p:sp>
    </p:spTree>
    <p:extLst>
      <p:ext uri="{BB962C8B-B14F-4D97-AF65-F5344CB8AC3E}">
        <p14:creationId xmlns:p14="http://schemas.microsoft.com/office/powerpoint/2010/main" val="2493319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86C67-549F-8812-2012-78793DC9152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D5A2163-364D-1A64-9696-DF9FAF4369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522008C4-D0B3-1CB7-D04D-0FD0357EEBD1}"/>
              </a:ext>
            </a:extLst>
          </p:cNvPr>
          <p:cNvSpPr>
            <a:spLocks noGrp="1"/>
          </p:cNvSpPr>
          <p:nvPr>
            <p:ph type="dt" sz="half" idx="10"/>
          </p:nvPr>
        </p:nvSpPr>
        <p:spPr/>
        <p:txBody>
          <a:bodyPr/>
          <a:lstStyle/>
          <a:p>
            <a:fld id="{8FBC0B24-9628-404E-9651-3D1A2CA34903}" type="datetimeFigureOut">
              <a:rPr lang="en-AU" smtClean="0"/>
              <a:t>30/09/2025</a:t>
            </a:fld>
            <a:endParaRPr lang="en-AU"/>
          </a:p>
        </p:txBody>
      </p:sp>
      <p:sp>
        <p:nvSpPr>
          <p:cNvPr id="5" name="Footer Placeholder 4">
            <a:extLst>
              <a:ext uri="{FF2B5EF4-FFF2-40B4-BE49-F238E27FC236}">
                <a16:creationId xmlns:a16="http://schemas.microsoft.com/office/drawing/2014/main" id="{21FC3BD7-C13D-C170-CDE8-285E708164E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E6C4B9F-36FF-C557-F385-9945BE9664E2}"/>
              </a:ext>
            </a:extLst>
          </p:cNvPr>
          <p:cNvSpPr>
            <a:spLocks noGrp="1"/>
          </p:cNvSpPr>
          <p:nvPr>
            <p:ph type="sldNum" sz="quarter" idx="12"/>
          </p:nvPr>
        </p:nvSpPr>
        <p:spPr/>
        <p:txBody>
          <a:bodyPr/>
          <a:lstStyle/>
          <a:p>
            <a:fld id="{25BEE3E9-A0D3-4CD0-8E97-7A7D66638DF9}" type="slidenum">
              <a:rPr lang="en-AU" smtClean="0"/>
              <a:t>‹#›</a:t>
            </a:fld>
            <a:endParaRPr lang="en-AU"/>
          </a:p>
        </p:txBody>
      </p:sp>
    </p:spTree>
    <p:extLst>
      <p:ext uri="{BB962C8B-B14F-4D97-AF65-F5344CB8AC3E}">
        <p14:creationId xmlns:p14="http://schemas.microsoft.com/office/powerpoint/2010/main" val="3244636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4E69A-B820-04E0-07DB-FE8D62BA5E8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C76B35D3-EA35-33C8-C67B-52A3DA0B0B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F17AE951-BDE9-6E4D-5D7C-B6178CBC8F20}"/>
              </a:ext>
            </a:extLst>
          </p:cNvPr>
          <p:cNvSpPr>
            <a:spLocks noGrp="1"/>
          </p:cNvSpPr>
          <p:nvPr>
            <p:ph type="dt" sz="half" idx="10"/>
          </p:nvPr>
        </p:nvSpPr>
        <p:spPr/>
        <p:txBody>
          <a:bodyPr/>
          <a:lstStyle/>
          <a:p>
            <a:fld id="{8FBC0B24-9628-404E-9651-3D1A2CA34903}" type="datetimeFigureOut">
              <a:rPr lang="en-AU" smtClean="0"/>
              <a:t>30/09/2025</a:t>
            </a:fld>
            <a:endParaRPr lang="en-AU"/>
          </a:p>
        </p:txBody>
      </p:sp>
      <p:sp>
        <p:nvSpPr>
          <p:cNvPr id="5" name="Footer Placeholder 4">
            <a:extLst>
              <a:ext uri="{FF2B5EF4-FFF2-40B4-BE49-F238E27FC236}">
                <a16:creationId xmlns:a16="http://schemas.microsoft.com/office/drawing/2014/main" id="{342ADF33-97A2-FD7C-1858-841E7558032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F0D598C-2A7E-B76C-1EF2-2EC1C2BF9B3E}"/>
              </a:ext>
            </a:extLst>
          </p:cNvPr>
          <p:cNvSpPr>
            <a:spLocks noGrp="1"/>
          </p:cNvSpPr>
          <p:nvPr>
            <p:ph type="sldNum" sz="quarter" idx="12"/>
          </p:nvPr>
        </p:nvSpPr>
        <p:spPr/>
        <p:txBody>
          <a:bodyPr/>
          <a:lstStyle/>
          <a:p>
            <a:fld id="{25BEE3E9-A0D3-4CD0-8E97-7A7D66638DF9}" type="slidenum">
              <a:rPr lang="en-AU" smtClean="0"/>
              <a:t>‹#›</a:t>
            </a:fld>
            <a:endParaRPr lang="en-AU"/>
          </a:p>
        </p:txBody>
      </p:sp>
    </p:spTree>
    <p:extLst>
      <p:ext uri="{BB962C8B-B14F-4D97-AF65-F5344CB8AC3E}">
        <p14:creationId xmlns:p14="http://schemas.microsoft.com/office/powerpoint/2010/main" val="1443660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34D612-8968-A2C1-CB40-48A29C61106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ED3541C-FC72-6837-DE6C-3209881C08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D35E821-8B8A-F148-E2DC-000A483003EE}"/>
              </a:ext>
            </a:extLst>
          </p:cNvPr>
          <p:cNvSpPr>
            <a:spLocks noGrp="1"/>
          </p:cNvSpPr>
          <p:nvPr>
            <p:ph type="dt" sz="half" idx="10"/>
          </p:nvPr>
        </p:nvSpPr>
        <p:spPr/>
        <p:txBody>
          <a:bodyPr/>
          <a:lstStyle/>
          <a:p>
            <a:fld id="{8FBC0B24-9628-404E-9651-3D1A2CA34903}" type="datetimeFigureOut">
              <a:rPr lang="en-AU" smtClean="0"/>
              <a:t>30/09/2025</a:t>
            </a:fld>
            <a:endParaRPr lang="en-AU"/>
          </a:p>
        </p:txBody>
      </p:sp>
      <p:sp>
        <p:nvSpPr>
          <p:cNvPr id="5" name="Footer Placeholder 4">
            <a:extLst>
              <a:ext uri="{FF2B5EF4-FFF2-40B4-BE49-F238E27FC236}">
                <a16:creationId xmlns:a16="http://schemas.microsoft.com/office/drawing/2014/main" id="{34CF6247-DDD5-2F23-F497-E32A84FB813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E81A637-B135-6C74-FBBA-A5D940A7C4FF}"/>
              </a:ext>
            </a:extLst>
          </p:cNvPr>
          <p:cNvSpPr>
            <a:spLocks noGrp="1"/>
          </p:cNvSpPr>
          <p:nvPr>
            <p:ph type="sldNum" sz="quarter" idx="12"/>
          </p:nvPr>
        </p:nvSpPr>
        <p:spPr/>
        <p:txBody>
          <a:bodyPr/>
          <a:lstStyle/>
          <a:p>
            <a:fld id="{25BEE3E9-A0D3-4CD0-8E97-7A7D66638DF9}" type="slidenum">
              <a:rPr lang="en-AU" smtClean="0"/>
              <a:t>‹#›</a:t>
            </a:fld>
            <a:endParaRPr lang="en-AU"/>
          </a:p>
        </p:txBody>
      </p:sp>
    </p:spTree>
    <p:extLst>
      <p:ext uri="{BB962C8B-B14F-4D97-AF65-F5344CB8AC3E}">
        <p14:creationId xmlns:p14="http://schemas.microsoft.com/office/powerpoint/2010/main" val="13285173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userDrawn="1">
  <p:cSld name="1_Title and Content">
    <p:spTree>
      <p:nvGrpSpPr>
        <p:cNvPr id="1" name="Shape 21"/>
        <p:cNvGrpSpPr/>
        <p:nvPr/>
      </p:nvGrpSpPr>
      <p:grpSpPr>
        <a:xfrm>
          <a:off x="0" y="0"/>
          <a:ext cx="0" cy="0"/>
          <a:chOff x="0" y="0"/>
          <a:chExt cx="0" cy="0"/>
        </a:xfrm>
      </p:grpSpPr>
      <p:sp>
        <p:nvSpPr>
          <p:cNvPr id="22" name="Google Shape;2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AU"/>
              <a:t>‹#›</a:t>
            </a:fld>
            <a:endParaRPr/>
          </a:p>
        </p:txBody>
      </p:sp>
      <p:sp>
        <p:nvSpPr>
          <p:cNvPr id="2" name="TextBox 1">
            <a:extLst>
              <a:ext uri="{FF2B5EF4-FFF2-40B4-BE49-F238E27FC236}">
                <a16:creationId xmlns:a16="http://schemas.microsoft.com/office/drawing/2014/main" id="{D8F15236-5BEE-E59A-8D35-FAF130BB2361}"/>
              </a:ext>
            </a:extLst>
          </p:cNvPr>
          <p:cNvSpPr txBox="1"/>
          <p:nvPr userDrawn="1"/>
        </p:nvSpPr>
        <p:spPr>
          <a:xfrm>
            <a:off x="838200" y="1996580"/>
            <a:ext cx="10515600" cy="523220"/>
          </a:xfrm>
          <a:prstGeom prst="rect">
            <a:avLst/>
          </a:prstGeom>
          <a:noFill/>
        </p:spPr>
        <p:txBody>
          <a:bodyPr wrap="square" rtlCol="0">
            <a:spAutoFit/>
          </a:bodyPr>
          <a:lstStyle/>
          <a:p>
            <a:pPr marL="285750" lvl="1" indent="-285750">
              <a:buFont typeface="Arial" panose="020B0604020202020204" pitchFamily="34" charset="0"/>
              <a:buChar char="•"/>
            </a:pPr>
            <a:endParaRPr lang="en-AU" dirty="0"/>
          </a:p>
          <a:p>
            <a:pPr marL="720725" lvl="2" indent="-285750">
              <a:buFont typeface="Courier New" panose="02070309020205020404" pitchFamily="49" charset="0"/>
              <a:buChar char="o"/>
              <a:tabLst/>
            </a:pPr>
            <a:endParaRPr lang="en-AU" dirty="0"/>
          </a:p>
        </p:txBody>
      </p:sp>
    </p:spTree>
    <p:extLst>
      <p:ext uri="{BB962C8B-B14F-4D97-AF65-F5344CB8AC3E}">
        <p14:creationId xmlns:p14="http://schemas.microsoft.com/office/powerpoint/2010/main" val="1800369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2A292-C324-82FE-F191-4610EA1F01D2}"/>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5804EE2D-A8B6-3B6A-F312-F1C1587D13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A513B11-6C1F-9DEB-C651-6E57CA0A6FB7}"/>
              </a:ext>
            </a:extLst>
          </p:cNvPr>
          <p:cNvSpPr>
            <a:spLocks noGrp="1"/>
          </p:cNvSpPr>
          <p:nvPr>
            <p:ph type="dt" sz="half" idx="10"/>
          </p:nvPr>
        </p:nvSpPr>
        <p:spPr/>
        <p:txBody>
          <a:bodyPr/>
          <a:lstStyle/>
          <a:p>
            <a:fld id="{8FBC0B24-9628-404E-9651-3D1A2CA34903}" type="datetimeFigureOut">
              <a:rPr lang="en-AU" smtClean="0"/>
              <a:t>30/09/2025</a:t>
            </a:fld>
            <a:endParaRPr lang="en-AU"/>
          </a:p>
        </p:txBody>
      </p:sp>
      <p:sp>
        <p:nvSpPr>
          <p:cNvPr id="5" name="Footer Placeholder 4">
            <a:extLst>
              <a:ext uri="{FF2B5EF4-FFF2-40B4-BE49-F238E27FC236}">
                <a16:creationId xmlns:a16="http://schemas.microsoft.com/office/drawing/2014/main" id="{FB68FF83-E2A5-AD37-3EAB-C69FCEF1CC0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980B74-B79B-3AE9-EF82-B7DF26D01F2E}"/>
              </a:ext>
            </a:extLst>
          </p:cNvPr>
          <p:cNvSpPr>
            <a:spLocks noGrp="1"/>
          </p:cNvSpPr>
          <p:nvPr>
            <p:ph type="sldNum" sz="quarter" idx="12"/>
          </p:nvPr>
        </p:nvSpPr>
        <p:spPr/>
        <p:txBody>
          <a:bodyPr/>
          <a:lstStyle/>
          <a:p>
            <a:fld id="{25BEE3E9-A0D3-4CD0-8E97-7A7D66638DF9}" type="slidenum">
              <a:rPr lang="en-AU" smtClean="0"/>
              <a:t>‹#›</a:t>
            </a:fld>
            <a:endParaRPr lang="en-AU"/>
          </a:p>
        </p:txBody>
      </p:sp>
    </p:spTree>
    <p:extLst>
      <p:ext uri="{BB962C8B-B14F-4D97-AF65-F5344CB8AC3E}">
        <p14:creationId xmlns:p14="http://schemas.microsoft.com/office/powerpoint/2010/main" val="4013552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7E2AD-A007-07D3-7198-D7B943C6E4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397A972E-DFED-541F-7BA1-89497ABDAE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59CA20-607A-9A65-34BC-1B667B22703D}"/>
              </a:ext>
            </a:extLst>
          </p:cNvPr>
          <p:cNvSpPr>
            <a:spLocks noGrp="1"/>
          </p:cNvSpPr>
          <p:nvPr>
            <p:ph type="dt" sz="half" idx="10"/>
          </p:nvPr>
        </p:nvSpPr>
        <p:spPr/>
        <p:txBody>
          <a:bodyPr/>
          <a:lstStyle/>
          <a:p>
            <a:fld id="{8FBC0B24-9628-404E-9651-3D1A2CA34903}" type="datetimeFigureOut">
              <a:rPr lang="en-AU" smtClean="0"/>
              <a:t>30/09/2025</a:t>
            </a:fld>
            <a:endParaRPr lang="en-AU"/>
          </a:p>
        </p:txBody>
      </p:sp>
      <p:sp>
        <p:nvSpPr>
          <p:cNvPr id="5" name="Footer Placeholder 4">
            <a:extLst>
              <a:ext uri="{FF2B5EF4-FFF2-40B4-BE49-F238E27FC236}">
                <a16:creationId xmlns:a16="http://schemas.microsoft.com/office/drawing/2014/main" id="{7A556251-67C0-E88E-D44F-0EC7BB80212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54E5D7C-93AF-18D5-CBC4-BE5A0092AF8E}"/>
              </a:ext>
            </a:extLst>
          </p:cNvPr>
          <p:cNvSpPr>
            <a:spLocks noGrp="1"/>
          </p:cNvSpPr>
          <p:nvPr>
            <p:ph type="sldNum" sz="quarter" idx="12"/>
          </p:nvPr>
        </p:nvSpPr>
        <p:spPr/>
        <p:txBody>
          <a:bodyPr/>
          <a:lstStyle/>
          <a:p>
            <a:fld id="{25BEE3E9-A0D3-4CD0-8E97-7A7D66638DF9}" type="slidenum">
              <a:rPr lang="en-AU" smtClean="0"/>
              <a:t>‹#›</a:t>
            </a:fld>
            <a:endParaRPr lang="en-AU"/>
          </a:p>
        </p:txBody>
      </p:sp>
    </p:spTree>
    <p:extLst>
      <p:ext uri="{BB962C8B-B14F-4D97-AF65-F5344CB8AC3E}">
        <p14:creationId xmlns:p14="http://schemas.microsoft.com/office/powerpoint/2010/main" val="2392596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DA8FA-F63E-9A47-E602-7C49B71FFA4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BC0D065-A8A2-6889-DC33-BCF3D4EB120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550966F8-BF6C-A3B6-279F-20C4EE7B83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BDF14144-D4CE-6D6F-9E6A-E133CC1B110C}"/>
              </a:ext>
            </a:extLst>
          </p:cNvPr>
          <p:cNvSpPr>
            <a:spLocks noGrp="1"/>
          </p:cNvSpPr>
          <p:nvPr>
            <p:ph type="dt" sz="half" idx="10"/>
          </p:nvPr>
        </p:nvSpPr>
        <p:spPr/>
        <p:txBody>
          <a:bodyPr/>
          <a:lstStyle/>
          <a:p>
            <a:fld id="{8FBC0B24-9628-404E-9651-3D1A2CA34903}" type="datetimeFigureOut">
              <a:rPr lang="en-AU" smtClean="0"/>
              <a:t>30/09/2025</a:t>
            </a:fld>
            <a:endParaRPr lang="en-AU"/>
          </a:p>
        </p:txBody>
      </p:sp>
      <p:sp>
        <p:nvSpPr>
          <p:cNvPr id="6" name="Footer Placeholder 5">
            <a:extLst>
              <a:ext uri="{FF2B5EF4-FFF2-40B4-BE49-F238E27FC236}">
                <a16:creationId xmlns:a16="http://schemas.microsoft.com/office/drawing/2014/main" id="{DE1E5B0A-8BA5-CD7E-7190-399DBEEC06A8}"/>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D3A4E30-3AB6-F1AE-CB98-AB2E37305B1D}"/>
              </a:ext>
            </a:extLst>
          </p:cNvPr>
          <p:cNvSpPr>
            <a:spLocks noGrp="1"/>
          </p:cNvSpPr>
          <p:nvPr>
            <p:ph type="sldNum" sz="quarter" idx="12"/>
          </p:nvPr>
        </p:nvSpPr>
        <p:spPr/>
        <p:txBody>
          <a:bodyPr/>
          <a:lstStyle/>
          <a:p>
            <a:fld id="{25BEE3E9-A0D3-4CD0-8E97-7A7D66638DF9}" type="slidenum">
              <a:rPr lang="en-AU" smtClean="0"/>
              <a:t>‹#›</a:t>
            </a:fld>
            <a:endParaRPr lang="en-AU"/>
          </a:p>
        </p:txBody>
      </p:sp>
    </p:spTree>
    <p:extLst>
      <p:ext uri="{BB962C8B-B14F-4D97-AF65-F5344CB8AC3E}">
        <p14:creationId xmlns:p14="http://schemas.microsoft.com/office/powerpoint/2010/main" val="2136560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64A36-EFC7-3780-14B2-D10331704B92}"/>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8E26BA5C-F069-D5B8-B15C-705FE7CBB9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BDBB9B-EA9B-67AC-7E7E-1BE15729E92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6E3E2697-0C41-517C-D94D-0FD62D9E7F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7F8C9F-25D1-5E82-8525-22DF0FE8D9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D9555CAC-AD02-369A-DCF9-EB0D634CD703}"/>
              </a:ext>
            </a:extLst>
          </p:cNvPr>
          <p:cNvSpPr>
            <a:spLocks noGrp="1"/>
          </p:cNvSpPr>
          <p:nvPr>
            <p:ph type="dt" sz="half" idx="10"/>
          </p:nvPr>
        </p:nvSpPr>
        <p:spPr/>
        <p:txBody>
          <a:bodyPr/>
          <a:lstStyle/>
          <a:p>
            <a:fld id="{8FBC0B24-9628-404E-9651-3D1A2CA34903}" type="datetimeFigureOut">
              <a:rPr lang="en-AU" smtClean="0"/>
              <a:t>30/09/2025</a:t>
            </a:fld>
            <a:endParaRPr lang="en-AU"/>
          </a:p>
        </p:txBody>
      </p:sp>
      <p:sp>
        <p:nvSpPr>
          <p:cNvPr id="8" name="Footer Placeholder 7">
            <a:extLst>
              <a:ext uri="{FF2B5EF4-FFF2-40B4-BE49-F238E27FC236}">
                <a16:creationId xmlns:a16="http://schemas.microsoft.com/office/drawing/2014/main" id="{8DCE9266-D79B-CF5E-DA1F-AEB94CE8901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4D03214A-ABCD-AEC6-EE3B-EA098D1F5650}"/>
              </a:ext>
            </a:extLst>
          </p:cNvPr>
          <p:cNvSpPr>
            <a:spLocks noGrp="1"/>
          </p:cNvSpPr>
          <p:nvPr>
            <p:ph type="sldNum" sz="quarter" idx="12"/>
          </p:nvPr>
        </p:nvSpPr>
        <p:spPr/>
        <p:txBody>
          <a:bodyPr/>
          <a:lstStyle/>
          <a:p>
            <a:fld id="{25BEE3E9-A0D3-4CD0-8E97-7A7D66638DF9}" type="slidenum">
              <a:rPr lang="en-AU" smtClean="0"/>
              <a:t>‹#›</a:t>
            </a:fld>
            <a:endParaRPr lang="en-AU"/>
          </a:p>
        </p:txBody>
      </p:sp>
    </p:spTree>
    <p:extLst>
      <p:ext uri="{BB962C8B-B14F-4D97-AF65-F5344CB8AC3E}">
        <p14:creationId xmlns:p14="http://schemas.microsoft.com/office/powerpoint/2010/main" val="4283910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DFCB6-DE31-E44C-7519-C3FF0945ED4E}"/>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17BCB69B-420D-7951-5D6C-80C2066AE5F4}"/>
              </a:ext>
            </a:extLst>
          </p:cNvPr>
          <p:cNvSpPr>
            <a:spLocks noGrp="1"/>
          </p:cNvSpPr>
          <p:nvPr>
            <p:ph type="dt" sz="half" idx="10"/>
          </p:nvPr>
        </p:nvSpPr>
        <p:spPr/>
        <p:txBody>
          <a:bodyPr/>
          <a:lstStyle/>
          <a:p>
            <a:fld id="{8FBC0B24-9628-404E-9651-3D1A2CA34903}" type="datetimeFigureOut">
              <a:rPr lang="en-AU" smtClean="0"/>
              <a:t>30/09/2025</a:t>
            </a:fld>
            <a:endParaRPr lang="en-AU"/>
          </a:p>
        </p:txBody>
      </p:sp>
      <p:sp>
        <p:nvSpPr>
          <p:cNvPr id="4" name="Footer Placeholder 3">
            <a:extLst>
              <a:ext uri="{FF2B5EF4-FFF2-40B4-BE49-F238E27FC236}">
                <a16:creationId xmlns:a16="http://schemas.microsoft.com/office/drawing/2014/main" id="{7626A95A-0411-40FB-3BB8-26EF5AE05415}"/>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D9FF3B5C-3856-CE3F-3F8A-AE99C3A72B62}"/>
              </a:ext>
            </a:extLst>
          </p:cNvPr>
          <p:cNvSpPr>
            <a:spLocks noGrp="1"/>
          </p:cNvSpPr>
          <p:nvPr>
            <p:ph type="sldNum" sz="quarter" idx="12"/>
          </p:nvPr>
        </p:nvSpPr>
        <p:spPr/>
        <p:txBody>
          <a:bodyPr/>
          <a:lstStyle/>
          <a:p>
            <a:fld id="{25BEE3E9-A0D3-4CD0-8E97-7A7D66638DF9}" type="slidenum">
              <a:rPr lang="en-AU" smtClean="0"/>
              <a:t>‹#›</a:t>
            </a:fld>
            <a:endParaRPr lang="en-AU"/>
          </a:p>
        </p:txBody>
      </p:sp>
    </p:spTree>
    <p:extLst>
      <p:ext uri="{BB962C8B-B14F-4D97-AF65-F5344CB8AC3E}">
        <p14:creationId xmlns:p14="http://schemas.microsoft.com/office/powerpoint/2010/main" val="1742580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03AB60-958E-0489-6467-58CF805E6634}"/>
              </a:ext>
            </a:extLst>
          </p:cNvPr>
          <p:cNvSpPr>
            <a:spLocks noGrp="1"/>
          </p:cNvSpPr>
          <p:nvPr>
            <p:ph type="dt" sz="half" idx="10"/>
          </p:nvPr>
        </p:nvSpPr>
        <p:spPr/>
        <p:txBody>
          <a:bodyPr/>
          <a:lstStyle/>
          <a:p>
            <a:fld id="{8FBC0B24-9628-404E-9651-3D1A2CA34903}" type="datetimeFigureOut">
              <a:rPr lang="en-AU" smtClean="0"/>
              <a:t>30/09/2025</a:t>
            </a:fld>
            <a:endParaRPr lang="en-AU"/>
          </a:p>
        </p:txBody>
      </p:sp>
      <p:sp>
        <p:nvSpPr>
          <p:cNvPr id="3" name="Footer Placeholder 2">
            <a:extLst>
              <a:ext uri="{FF2B5EF4-FFF2-40B4-BE49-F238E27FC236}">
                <a16:creationId xmlns:a16="http://schemas.microsoft.com/office/drawing/2014/main" id="{3DA76795-7124-C49C-A45A-EA96CF826900}"/>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979AD218-F364-4CE3-3340-DF3BF08FDFFE}"/>
              </a:ext>
            </a:extLst>
          </p:cNvPr>
          <p:cNvSpPr>
            <a:spLocks noGrp="1"/>
          </p:cNvSpPr>
          <p:nvPr>
            <p:ph type="sldNum" sz="quarter" idx="12"/>
          </p:nvPr>
        </p:nvSpPr>
        <p:spPr/>
        <p:txBody>
          <a:bodyPr/>
          <a:lstStyle/>
          <a:p>
            <a:fld id="{25BEE3E9-A0D3-4CD0-8E97-7A7D66638DF9}" type="slidenum">
              <a:rPr lang="en-AU" smtClean="0"/>
              <a:t>‹#›</a:t>
            </a:fld>
            <a:endParaRPr lang="en-AU"/>
          </a:p>
        </p:txBody>
      </p:sp>
    </p:spTree>
    <p:extLst>
      <p:ext uri="{BB962C8B-B14F-4D97-AF65-F5344CB8AC3E}">
        <p14:creationId xmlns:p14="http://schemas.microsoft.com/office/powerpoint/2010/main" val="1102374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BF8C5-6A87-B765-5E6C-A75B041BA2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98A38958-31EA-181F-523A-B3014CB96F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659EDA7C-BDA1-2622-76A1-9CCA0FE06F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CEDF82-366A-8EC9-5AE7-014F62116F84}"/>
              </a:ext>
            </a:extLst>
          </p:cNvPr>
          <p:cNvSpPr>
            <a:spLocks noGrp="1"/>
          </p:cNvSpPr>
          <p:nvPr>
            <p:ph type="dt" sz="half" idx="10"/>
          </p:nvPr>
        </p:nvSpPr>
        <p:spPr/>
        <p:txBody>
          <a:bodyPr/>
          <a:lstStyle/>
          <a:p>
            <a:fld id="{8FBC0B24-9628-404E-9651-3D1A2CA34903}" type="datetimeFigureOut">
              <a:rPr lang="en-AU" smtClean="0"/>
              <a:t>30/09/2025</a:t>
            </a:fld>
            <a:endParaRPr lang="en-AU"/>
          </a:p>
        </p:txBody>
      </p:sp>
      <p:sp>
        <p:nvSpPr>
          <p:cNvPr id="6" name="Footer Placeholder 5">
            <a:extLst>
              <a:ext uri="{FF2B5EF4-FFF2-40B4-BE49-F238E27FC236}">
                <a16:creationId xmlns:a16="http://schemas.microsoft.com/office/drawing/2014/main" id="{EA77E145-AC6E-FCB4-63D5-9B77681C46D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1C1388D-A439-BE6E-6C23-5B7F98F7B1FE}"/>
              </a:ext>
            </a:extLst>
          </p:cNvPr>
          <p:cNvSpPr>
            <a:spLocks noGrp="1"/>
          </p:cNvSpPr>
          <p:nvPr>
            <p:ph type="sldNum" sz="quarter" idx="12"/>
          </p:nvPr>
        </p:nvSpPr>
        <p:spPr/>
        <p:txBody>
          <a:bodyPr/>
          <a:lstStyle/>
          <a:p>
            <a:fld id="{25BEE3E9-A0D3-4CD0-8E97-7A7D66638DF9}" type="slidenum">
              <a:rPr lang="en-AU" smtClean="0"/>
              <a:t>‹#›</a:t>
            </a:fld>
            <a:endParaRPr lang="en-AU"/>
          </a:p>
        </p:txBody>
      </p:sp>
    </p:spTree>
    <p:extLst>
      <p:ext uri="{BB962C8B-B14F-4D97-AF65-F5344CB8AC3E}">
        <p14:creationId xmlns:p14="http://schemas.microsoft.com/office/powerpoint/2010/main" val="186033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64D2C-C0BF-512D-451C-DCBC5CDBC7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ACCE0277-439F-C8A6-9864-2DC03D1A5C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AU"/>
          </a:p>
        </p:txBody>
      </p:sp>
      <p:sp>
        <p:nvSpPr>
          <p:cNvPr id="4" name="Text Placeholder 3">
            <a:extLst>
              <a:ext uri="{FF2B5EF4-FFF2-40B4-BE49-F238E27FC236}">
                <a16:creationId xmlns:a16="http://schemas.microsoft.com/office/drawing/2014/main" id="{9C089D2D-26B0-6496-4ED3-C1440B9441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7FEA9F-6034-9833-7746-7F64DB7F6E04}"/>
              </a:ext>
            </a:extLst>
          </p:cNvPr>
          <p:cNvSpPr>
            <a:spLocks noGrp="1"/>
          </p:cNvSpPr>
          <p:nvPr>
            <p:ph type="dt" sz="half" idx="10"/>
          </p:nvPr>
        </p:nvSpPr>
        <p:spPr/>
        <p:txBody>
          <a:bodyPr/>
          <a:lstStyle/>
          <a:p>
            <a:fld id="{8FBC0B24-9628-404E-9651-3D1A2CA34903}" type="datetimeFigureOut">
              <a:rPr lang="en-AU" smtClean="0"/>
              <a:t>30/09/2025</a:t>
            </a:fld>
            <a:endParaRPr lang="en-AU"/>
          </a:p>
        </p:txBody>
      </p:sp>
      <p:sp>
        <p:nvSpPr>
          <p:cNvPr id="6" name="Footer Placeholder 5">
            <a:extLst>
              <a:ext uri="{FF2B5EF4-FFF2-40B4-BE49-F238E27FC236}">
                <a16:creationId xmlns:a16="http://schemas.microsoft.com/office/drawing/2014/main" id="{73926382-6E58-4F6E-EF1A-062D7188881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3A0C78B-9186-6B42-DD8A-9437DFFCFF9A}"/>
              </a:ext>
            </a:extLst>
          </p:cNvPr>
          <p:cNvSpPr>
            <a:spLocks noGrp="1"/>
          </p:cNvSpPr>
          <p:nvPr>
            <p:ph type="sldNum" sz="quarter" idx="12"/>
          </p:nvPr>
        </p:nvSpPr>
        <p:spPr/>
        <p:txBody>
          <a:bodyPr/>
          <a:lstStyle/>
          <a:p>
            <a:fld id="{25BEE3E9-A0D3-4CD0-8E97-7A7D66638DF9}" type="slidenum">
              <a:rPr lang="en-AU" smtClean="0"/>
              <a:t>‹#›</a:t>
            </a:fld>
            <a:endParaRPr lang="en-AU"/>
          </a:p>
        </p:txBody>
      </p:sp>
    </p:spTree>
    <p:extLst>
      <p:ext uri="{BB962C8B-B14F-4D97-AF65-F5344CB8AC3E}">
        <p14:creationId xmlns:p14="http://schemas.microsoft.com/office/powerpoint/2010/main" val="1134195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A84282-3570-7BB9-0EF1-370D510B8B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8AF1F048-69FD-DAB4-2212-F971988EE0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2295A75-6B34-6455-DD39-94733AA2B1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BC0B24-9628-404E-9651-3D1A2CA34903}" type="datetimeFigureOut">
              <a:rPr lang="en-AU" smtClean="0"/>
              <a:t>30/09/2025</a:t>
            </a:fld>
            <a:endParaRPr lang="en-AU"/>
          </a:p>
        </p:txBody>
      </p:sp>
      <p:sp>
        <p:nvSpPr>
          <p:cNvPr id="5" name="Footer Placeholder 4">
            <a:extLst>
              <a:ext uri="{FF2B5EF4-FFF2-40B4-BE49-F238E27FC236}">
                <a16:creationId xmlns:a16="http://schemas.microsoft.com/office/drawing/2014/main" id="{86B4A5B5-83A4-3305-A8E8-AA09F90762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8EE225E9-1B22-2ECE-0EE4-649E965E2B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BEE3E9-A0D3-4CD0-8E97-7A7D66638DF9}" type="slidenum">
              <a:rPr lang="en-AU" smtClean="0"/>
              <a:t>‹#›</a:t>
            </a:fld>
            <a:endParaRPr lang="en-AU"/>
          </a:p>
        </p:txBody>
      </p:sp>
    </p:spTree>
    <p:extLst>
      <p:ext uri="{BB962C8B-B14F-4D97-AF65-F5344CB8AC3E}">
        <p14:creationId xmlns:p14="http://schemas.microsoft.com/office/powerpoint/2010/main" val="36675520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5.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12"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30.png"/><Relationship Id="rId11" Type="http://schemas.openxmlformats.org/officeDocument/2006/relationships/image" Target="../media/image34.png"/><Relationship Id="rId5" Type="http://schemas.openxmlformats.org/officeDocument/2006/relationships/image" Target="../media/image29.png"/><Relationship Id="rId10" Type="http://schemas.openxmlformats.org/officeDocument/2006/relationships/image" Target="../media/image33.png"/><Relationship Id="rId4" Type="http://schemas.openxmlformats.org/officeDocument/2006/relationships/image" Target="../media/image1.png"/><Relationship Id="rId9"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6.png"/><Relationship Id="rId10" Type="http://schemas.openxmlformats.org/officeDocument/2006/relationships/image" Target="../media/image35.png"/><Relationship Id="rId4" Type="http://schemas.openxmlformats.org/officeDocument/2006/relationships/image" Target="../media/image35.gif"/><Relationship Id="rId9"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37.jp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1.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8" Type="http://schemas.openxmlformats.org/officeDocument/2006/relationships/image" Target="../media/image50.png"/><Relationship Id="rId3" Type="http://schemas.microsoft.com/office/2018/10/relationships/comments" Target="../comments/modernComment_15B_4D2E8750.xml"/><Relationship Id="rId7"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80.png"/><Relationship Id="rId5" Type="http://schemas.openxmlformats.org/officeDocument/2006/relationships/image" Target="../media/image47.jp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1.png"/><Relationship Id="rId9"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57.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png"/><Relationship Id="rId7"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882961" y="1433802"/>
            <a:ext cx="10426078" cy="2093082"/>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262261"/>
              </a:buClr>
              <a:buSzPts val="4000"/>
              <a:buFont typeface="Arial"/>
              <a:buNone/>
            </a:pPr>
            <a:r>
              <a:rPr lang="en-AU" sz="4000" b="1" u="sng" dirty="0">
                <a:solidFill>
                  <a:srgbClr val="262261"/>
                </a:solidFill>
              </a:rPr>
              <a:t>Lecture 5</a:t>
            </a:r>
            <a:br>
              <a:rPr lang="en-AU" sz="4000" b="1" u="sng" dirty="0">
                <a:solidFill>
                  <a:srgbClr val="262261"/>
                </a:solidFill>
              </a:rPr>
            </a:br>
            <a:r>
              <a:rPr lang="en-AU" sz="4000" b="1" dirty="0">
                <a:solidFill>
                  <a:srgbClr val="262261"/>
                </a:solidFill>
              </a:rPr>
              <a:t> Analysis of epidemic time-series part 2: biases in the observation process</a:t>
            </a:r>
            <a:endParaRPr sz="6600" dirty="0">
              <a:solidFill>
                <a:srgbClr val="262261"/>
              </a:solidFill>
            </a:endParaRPr>
          </a:p>
        </p:txBody>
      </p:sp>
      <p:sp>
        <p:nvSpPr>
          <p:cNvPr id="89" name="Google Shape;89;p1"/>
          <p:cNvSpPr txBox="1">
            <a:spLocks noGrp="1"/>
          </p:cNvSpPr>
          <p:nvPr>
            <p:ph type="subTitle" idx="1"/>
          </p:nvPr>
        </p:nvSpPr>
        <p:spPr>
          <a:xfrm>
            <a:off x="1560094" y="4533691"/>
            <a:ext cx="9144000" cy="51244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262261"/>
              </a:buClr>
              <a:buSzPts val="2400"/>
              <a:buNone/>
            </a:pPr>
            <a:r>
              <a:rPr lang="en-AU" b="1" dirty="0">
                <a:solidFill>
                  <a:srgbClr val="262261"/>
                </a:solidFill>
                <a:latin typeface="Arial"/>
                <a:ea typeface="Arial"/>
                <a:cs typeface="Arial"/>
                <a:sym typeface="Arial"/>
              </a:rPr>
              <a:t>Lecturer: </a:t>
            </a:r>
            <a:r>
              <a:rPr lang="en-AU" b="1">
                <a:solidFill>
                  <a:srgbClr val="262261"/>
                </a:solidFill>
                <a:latin typeface="Arial"/>
                <a:ea typeface="Arial"/>
                <a:cs typeface="Arial"/>
                <a:sym typeface="Arial"/>
              </a:rPr>
              <a:t>Freya Shearer</a:t>
            </a:r>
            <a:endParaRPr dirty="0">
              <a:solidFill>
                <a:srgbClr val="262261"/>
              </a:solidFill>
              <a:latin typeface="Arial"/>
              <a:ea typeface="Arial"/>
              <a:cs typeface="Arial"/>
              <a:sym typeface="Arial"/>
            </a:endParaRPr>
          </a:p>
        </p:txBody>
      </p:sp>
      <p:pic>
        <p:nvPicPr>
          <p:cNvPr id="2" name="Picture 1" descr="A logo with text and a clock&#10;&#10;AI-generated content may be incorrect.">
            <a:extLst>
              <a:ext uri="{FF2B5EF4-FFF2-40B4-BE49-F238E27FC236}">
                <a16:creationId xmlns:a16="http://schemas.microsoft.com/office/drawing/2014/main" id="{63D49E4D-AF8D-C22D-32C9-FFC2AB30AC32}"/>
              </a:ext>
            </a:extLst>
          </p:cNvPr>
          <p:cNvPicPr>
            <a:picLocks noChangeAspect="1"/>
          </p:cNvPicPr>
          <p:nvPr/>
        </p:nvPicPr>
        <p:blipFill>
          <a:blip r:embed="rId3">
            <a:extLst>
              <a:ext uri="{28A0092B-C50C-407E-A947-70E740481C1C}">
                <a14:useLocalDpi xmlns:a14="http://schemas.microsoft.com/office/drawing/2010/main" val="0"/>
              </a:ext>
            </a:extLst>
          </a:blip>
          <a:srcRect l="6665" t="15789" r="6860" b="16177"/>
          <a:stretch/>
        </p:blipFill>
        <p:spPr>
          <a:xfrm>
            <a:off x="7822670" y="0"/>
            <a:ext cx="4369330" cy="117320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D7836-7646-6580-209C-67BF272D27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32DCE4-0C4E-EAE6-FDF8-E86DCE32073B}"/>
              </a:ext>
            </a:extLst>
          </p:cNvPr>
          <p:cNvSpPr>
            <a:spLocks noGrp="1"/>
          </p:cNvSpPr>
          <p:nvPr>
            <p:ph type="title"/>
          </p:nvPr>
        </p:nvSpPr>
        <p:spPr>
          <a:xfrm>
            <a:off x="0" y="0"/>
            <a:ext cx="9544050" cy="1325563"/>
          </a:xfrm>
        </p:spPr>
        <p:txBody>
          <a:bodyPr/>
          <a:lstStyle/>
          <a:p>
            <a:r>
              <a:rPr kumimoji="0" lang="en-AU" sz="3600" b="1" i="0" u="none" strike="noStrike" kern="1200" cap="none" spc="0" normalizeH="0" baseline="0" noProof="0" dirty="0">
                <a:ln>
                  <a:noFill/>
                </a:ln>
                <a:solidFill>
                  <a:srgbClr val="262261"/>
                </a:solidFill>
                <a:effectLst/>
                <a:uLnTx/>
                <a:uFillTx/>
                <a:ea typeface="+mj-ea"/>
                <a:cs typeface="+mj-cs"/>
              </a:rPr>
              <a:t>Why not aggregate into weekly data?</a:t>
            </a:r>
            <a:endParaRPr lang="en-AU" dirty="0">
              <a:solidFill>
                <a:srgbClr val="262261"/>
              </a:solidFill>
            </a:endParaRPr>
          </a:p>
        </p:txBody>
      </p:sp>
      <p:sp>
        <p:nvSpPr>
          <p:cNvPr id="9" name="Content Placeholder 2">
            <a:extLst>
              <a:ext uri="{FF2B5EF4-FFF2-40B4-BE49-F238E27FC236}">
                <a16:creationId xmlns:a16="http://schemas.microsoft.com/office/drawing/2014/main" id="{14632375-13C0-B073-D294-E8F57F133917}"/>
              </a:ext>
            </a:extLst>
          </p:cNvPr>
          <p:cNvSpPr txBox="1">
            <a:spLocks/>
          </p:cNvSpPr>
          <p:nvPr/>
        </p:nvSpPr>
        <p:spPr>
          <a:xfrm>
            <a:off x="183406" y="1242434"/>
            <a:ext cx="11619127" cy="28660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EE3A89"/>
              </a:buClr>
              <a:buSzPct val="150000"/>
            </a:pPr>
            <a:endParaRPr lang="en-AU" sz="2000" b="1" dirty="0">
              <a:solidFill>
                <a:srgbClr val="262261"/>
              </a:solidFill>
              <a:ea typeface="+mj-ea"/>
              <a:cs typeface="+mj-cs"/>
            </a:endParaRPr>
          </a:p>
        </p:txBody>
      </p:sp>
      <p:pic>
        <p:nvPicPr>
          <p:cNvPr id="3" name="Picture 2" descr="A logo with text and a clock&#10;&#10;AI-generated content may be incorrect.">
            <a:extLst>
              <a:ext uri="{FF2B5EF4-FFF2-40B4-BE49-F238E27FC236}">
                <a16:creationId xmlns:a16="http://schemas.microsoft.com/office/drawing/2014/main" id="{A1303F7E-154D-323C-D9FF-1BC5BB237BAA}"/>
              </a:ext>
            </a:extLst>
          </p:cNvPr>
          <p:cNvPicPr>
            <a:picLocks noChangeAspect="1"/>
          </p:cNvPicPr>
          <p:nvPr/>
        </p:nvPicPr>
        <p:blipFill>
          <a:blip r:embed="rId3">
            <a:extLst>
              <a:ext uri="{28A0092B-C50C-407E-A947-70E740481C1C}">
                <a14:useLocalDpi xmlns:a14="http://schemas.microsoft.com/office/drawing/2010/main" val="0"/>
              </a:ext>
            </a:extLst>
          </a:blip>
          <a:srcRect l="6664" t="15789" r="58672" b="16177"/>
          <a:stretch/>
        </p:blipFill>
        <p:spPr>
          <a:xfrm>
            <a:off x="10516027" y="0"/>
            <a:ext cx="1675545" cy="1122364"/>
          </a:xfrm>
          <a:prstGeom prst="rect">
            <a:avLst/>
          </a:prstGeom>
        </p:spPr>
      </p:pic>
      <p:pic>
        <p:nvPicPr>
          <p:cNvPr id="4" name="Picture 3">
            <a:extLst>
              <a:ext uri="{FF2B5EF4-FFF2-40B4-BE49-F238E27FC236}">
                <a16:creationId xmlns:a16="http://schemas.microsoft.com/office/drawing/2014/main" id="{1CC00100-F904-8D9F-0C2E-111ACC731D5A}"/>
              </a:ext>
            </a:extLst>
          </p:cNvPr>
          <p:cNvPicPr>
            <a:picLocks noChangeAspect="1"/>
          </p:cNvPicPr>
          <p:nvPr/>
        </p:nvPicPr>
        <p:blipFill>
          <a:blip r:embed="rId4"/>
          <a:stretch>
            <a:fillRect/>
          </a:stretch>
        </p:blipFill>
        <p:spPr>
          <a:xfrm>
            <a:off x="6409266" y="1734609"/>
            <a:ext cx="5461001" cy="4816537"/>
          </a:xfrm>
          <a:prstGeom prst="rect">
            <a:avLst/>
          </a:prstGeom>
        </p:spPr>
      </p:pic>
      <p:sp>
        <p:nvSpPr>
          <p:cNvPr id="5" name="Rectangle 4">
            <a:extLst>
              <a:ext uri="{FF2B5EF4-FFF2-40B4-BE49-F238E27FC236}">
                <a16:creationId xmlns:a16="http://schemas.microsoft.com/office/drawing/2014/main" id="{A19ECC82-BBD5-D323-2312-E493F651A54A}"/>
              </a:ext>
            </a:extLst>
          </p:cNvPr>
          <p:cNvSpPr/>
          <p:nvPr/>
        </p:nvSpPr>
        <p:spPr>
          <a:xfrm>
            <a:off x="8483488" y="4742496"/>
            <a:ext cx="1186265" cy="1216900"/>
          </a:xfrm>
          <a:prstGeom prst="rect">
            <a:avLst/>
          </a:prstGeom>
          <a:noFill/>
          <a:ln w="38100">
            <a:solidFill>
              <a:srgbClr val="EE3A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Content Placeholder 2">
            <a:extLst>
              <a:ext uri="{FF2B5EF4-FFF2-40B4-BE49-F238E27FC236}">
                <a16:creationId xmlns:a16="http://schemas.microsoft.com/office/drawing/2014/main" id="{326285E9-2D99-6F29-22D3-CD1B7FCAC19B}"/>
              </a:ext>
            </a:extLst>
          </p:cNvPr>
          <p:cNvSpPr txBox="1">
            <a:spLocks/>
          </p:cNvSpPr>
          <p:nvPr/>
        </p:nvSpPr>
        <p:spPr>
          <a:xfrm>
            <a:off x="183406" y="2135673"/>
            <a:ext cx="5997261" cy="34798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EE3A89"/>
              </a:buClr>
              <a:buSzPct val="150000"/>
            </a:pPr>
            <a:r>
              <a:rPr lang="en-AU" sz="2000" b="1" dirty="0">
                <a:solidFill>
                  <a:srgbClr val="262261"/>
                </a:solidFill>
              </a:rPr>
              <a:t>Aggregating data can improve visualisation but throws away information </a:t>
            </a:r>
          </a:p>
          <a:p>
            <a:pPr marL="0" indent="0">
              <a:buClr>
                <a:srgbClr val="EE3A89"/>
              </a:buClr>
              <a:buSzPct val="150000"/>
              <a:buNone/>
            </a:pPr>
            <a:endParaRPr lang="en-AU" sz="2000" b="1" dirty="0">
              <a:solidFill>
                <a:srgbClr val="262261"/>
              </a:solidFill>
            </a:endParaRPr>
          </a:p>
          <a:p>
            <a:pPr>
              <a:buClr>
                <a:srgbClr val="EE3A89"/>
              </a:buClr>
              <a:buSzPct val="150000"/>
            </a:pPr>
            <a:endParaRPr lang="en-AU" sz="2000" b="1" dirty="0">
              <a:solidFill>
                <a:srgbClr val="262261"/>
              </a:solidFill>
            </a:endParaRPr>
          </a:p>
          <a:p>
            <a:pPr>
              <a:buClr>
                <a:srgbClr val="EE3A89"/>
              </a:buClr>
              <a:buSzPct val="150000"/>
            </a:pPr>
            <a:r>
              <a:rPr lang="en-AU" sz="2000" b="1" dirty="0">
                <a:solidFill>
                  <a:srgbClr val="262261"/>
                </a:solidFill>
              </a:rPr>
              <a:t>There can still be substantial noise in e.g. weekly epidemic time-series</a:t>
            </a:r>
          </a:p>
          <a:p>
            <a:pPr>
              <a:buClr>
                <a:srgbClr val="EE3A89"/>
              </a:buClr>
              <a:buSzPct val="150000"/>
            </a:pPr>
            <a:endParaRPr lang="en-AU" sz="2000" b="1" dirty="0">
              <a:solidFill>
                <a:srgbClr val="262261"/>
              </a:solidFill>
            </a:endParaRPr>
          </a:p>
        </p:txBody>
      </p:sp>
    </p:spTree>
    <p:extLst>
      <p:ext uri="{BB962C8B-B14F-4D97-AF65-F5344CB8AC3E}">
        <p14:creationId xmlns:p14="http://schemas.microsoft.com/office/powerpoint/2010/main" val="2051858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F7473-CB44-14F1-1801-4D4421C509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ED5EC5-FD84-5110-D0D6-C0E9FC40C13B}"/>
              </a:ext>
            </a:extLst>
          </p:cNvPr>
          <p:cNvSpPr>
            <a:spLocks noGrp="1"/>
          </p:cNvSpPr>
          <p:nvPr>
            <p:ph type="title"/>
          </p:nvPr>
        </p:nvSpPr>
        <p:spPr>
          <a:xfrm>
            <a:off x="0" y="0"/>
            <a:ext cx="9544050" cy="1325563"/>
          </a:xfrm>
        </p:spPr>
        <p:txBody>
          <a:bodyPr/>
          <a:lstStyle/>
          <a:p>
            <a:r>
              <a:rPr kumimoji="0" lang="en-AU" sz="3600" b="1" i="0" u="none" strike="noStrike" kern="1200" cap="none" spc="0" normalizeH="0" baseline="0" noProof="0" dirty="0">
                <a:ln>
                  <a:noFill/>
                </a:ln>
                <a:solidFill>
                  <a:srgbClr val="262261"/>
                </a:solidFill>
                <a:effectLst/>
                <a:uLnTx/>
                <a:uFillTx/>
                <a:ea typeface="+mj-ea"/>
                <a:cs typeface="+mj-cs"/>
              </a:rPr>
              <a:t>Why not a seven-day rolling average?</a:t>
            </a:r>
            <a:endParaRPr lang="en-AU" dirty="0">
              <a:solidFill>
                <a:srgbClr val="262261"/>
              </a:solidFill>
            </a:endParaRPr>
          </a:p>
        </p:txBody>
      </p:sp>
      <p:sp>
        <p:nvSpPr>
          <p:cNvPr id="9" name="Content Placeholder 2">
            <a:extLst>
              <a:ext uri="{FF2B5EF4-FFF2-40B4-BE49-F238E27FC236}">
                <a16:creationId xmlns:a16="http://schemas.microsoft.com/office/drawing/2014/main" id="{B7BF323C-2758-75C2-D130-9E3D3E177173}"/>
              </a:ext>
            </a:extLst>
          </p:cNvPr>
          <p:cNvSpPr txBox="1">
            <a:spLocks/>
          </p:cNvSpPr>
          <p:nvPr/>
        </p:nvSpPr>
        <p:spPr>
          <a:xfrm>
            <a:off x="183406" y="1242434"/>
            <a:ext cx="11825188" cy="28660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Clr>
                <a:srgbClr val="EE3A89"/>
              </a:buClr>
              <a:buSzPct val="150000"/>
              <a:buNone/>
            </a:pPr>
            <a:endParaRPr kumimoji="0" lang="en-AU" sz="2000" b="1" i="0" u="none" strike="noStrike" kern="1200" cap="none" spc="0" normalizeH="0" baseline="0" noProof="0" dirty="0">
              <a:ln>
                <a:noFill/>
              </a:ln>
              <a:solidFill>
                <a:srgbClr val="262261"/>
              </a:solidFill>
              <a:effectLst/>
              <a:uLnTx/>
              <a:uFillTx/>
              <a:ea typeface="+mj-ea"/>
              <a:cs typeface="+mj-cs"/>
            </a:endParaRPr>
          </a:p>
          <a:p>
            <a:pPr>
              <a:buClr>
                <a:srgbClr val="EE3A89"/>
              </a:buClr>
              <a:buSzPct val="150000"/>
            </a:pPr>
            <a:r>
              <a:rPr lang="en-AU" sz="2000" b="1" dirty="0">
                <a:solidFill>
                  <a:srgbClr val="262261"/>
                </a:solidFill>
              </a:rPr>
              <a:t>Rolling averages can remove the appearance of some noise, but they throw out information</a:t>
            </a:r>
          </a:p>
          <a:p>
            <a:pPr>
              <a:buClr>
                <a:srgbClr val="EE3A89"/>
              </a:buClr>
              <a:buSzPct val="150000"/>
            </a:pPr>
            <a:r>
              <a:rPr lang="en-AU" sz="2000" b="1" dirty="0">
                <a:solidFill>
                  <a:srgbClr val="262261"/>
                </a:solidFill>
                <a:ea typeface="+mj-ea"/>
                <a:cs typeface="+mj-cs"/>
              </a:rPr>
              <a:t>Do not capture uncertainty in trends</a:t>
            </a:r>
          </a:p>
          <a:p>
            <a:pPr>
              <a:buClr>
                <a:srgbClr val="EE3A89"/>
              </a:buClr>
              <a:buSzPct val="150000"/>
            </a:pPr>
            <a:endParaRPr lang="en-AU" sz="2000" b="1" dirty="0">
              <a:solidFill>
                <a:srgbClr val="262261"/>
              </a:solidFill>
              <a:ea typeface="+mj-ea"/>
              <a:cs typeface="+mj-cs"/>
            </a:endParaRPr>
          </a:p>
          <a:p>
            <a:pPr>
              <a:buClr>
                <a:srgbClr val="EE3A89"/>
              </a:buClr>
              <a:buSzPct val="150000"/>
            </a:pPr>
            <a:r>
              <a:rPr kumimoji="0" lang="en-AU" sz="2000" b="1" i="0" u="none" strike="noStrike" kern="1200" cap="none" spc="0" normalizeH="0" baseline="0" noProof="0" dirty="0">
                <a:ln>
                  <a:noFill/>
                </a:ln>
                <a:solidFill>
                  <a:srgbClr val="262261"/>
                </a:solidFill>
                <a:effectLst/>
                <a:uLnTx/>
                <a:uFillTx/>
                <a:ea typeface="+mj-ea"/>
                <a:cs typeface="+mj-cs"/>
              </a:rPr>
              <a:t>Better to use a statistical approach</a:t>
            </a:r>
          </a:p>
          <a:p>
            <a:pPr>
              <a:buClr>
                <a:srgbClr val="EE3A89"/>
              </a:buClr>
              <a:buSzPct val="150000"/>
            </a:pPr>
            <a:r>
              <a:rPr lang="en-AU" sz="2000" b="1" dirty="0"/>
              <a:t>Statistical models can be used to separate meaningful trends in the data from noise</a:t>
            </a:r>
          </a:p>
          <a:p>
            <a:pPr>
              <a:buClr>
                <a:srgbClr val="EE3A89"/>
              </a:buClr>
              <a:buSzPct val="150000"/>
            </a:pPr>
            <a:endParaRPr kumimoji="0" lang="en-AU" sz="2000" b="1" i="0" u="none" strike="noStrike" kern="1200" cap="none" spc="0" normalizeH="0" baseline="0" noProof="0" dirty="0">
              <a:ln>
                <a:noFill/>
              </a:ln>
              <a:solidFill>
                <a:srgbClr val="262261"/>
              </a:solidFill>
              <a:effectLst/>
              <a:uLnTx/>
              <a:uFillTx/>
              <a:ea typeface="+mj-ea"/>
              <a:cs typeface="+mj-cs"/>
            </a:endParaRPr>
          </a:p>
        </p:txBody>
      </p:sp>
      <p:pic>
        <p:nvPicPr>
          <p:cNvPr id="10" name="Picture 9" descr="A black line drawing of a sound wave&#10;&#10;AI-generated content may be incorrect.">
            <a:extLst>
              <a:ext uri="{FF2B5EF4-FFF2-40B4-BE49-F238E27FC236}">
                <a16:creationId xmlns:a16="http://schemas.microsoft.com/office/drawing/2014/main" id="{4A996564-FE11-A19E-BA1D-22AAA63DF0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0914" y="4108511"/>
            <a:ext cx="9144019" cy="2743206"/>
          </a:xfrm>
          <a:prstGeom prst="rect">
            <a:avLst/>
          </a:prstGeom>
        </p:spPr>
      </p:pic>
      <p:pic>
        <p:nvPicPr>
          <p:cNvPr id="12" name="Picture 11" descr="A graph showing a line of dots&#10;&#10;AI-generated content may be incorrect.">
            <a:extLst>
              <a:ext uri="{FF2B5EF4-FFF2-40B4-BE49-F238E27FC236}">
                <a16:creationId xmlns:a16="http://schemas.microsoft.com/office/drawing/2014/main" id="{65B2FE3C-B2F4-7398-577B-44D7FBC5A1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0913" y="4108511"/>
            <a:ext cx="9144019" cy="2743206"/>
          </a:xfrm>
          <a:prstGeom prst="rect">
            <a:avLst/>
          </a:prstGeom>
        </p:spPr>
      </p:pic>
      <p:cxnSp>
        <p:nvCxnSpPr>
          <p:cNvPr id="14" name="Straight Arrow Connector 13">
            <a:extLst>
              <a:ext uri="{FF2B5EF4-FFF2-40B4-BE49-F238E27FC236}">
                <a16:creationId xmlns:a16="http://schemas.microsoft.com/office/drawing/2014/main" id="{38B7CA41-BCFC-76E6-E476-B9FD93379D49}"/>
              </a:ext>
            </a:extLst>
          </p:cNvPr>
          <p:cNvCxnSpPr>
            <a:cxnSpLocks/>
          </p:cNvCxnSpPr>
          <p:nvPr/>
        </p:nvCxnSpPr>
        <p:spPr>
          <a:xfrm flipV="1">
            <a:off x="7666893" y="4876800"/>
            <a:ext cx="316523" cy="474146"/>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pic>
        <p:nvPicPr>
          <p:cNvPr id="17" name="Picture 16" descr="A graph showing a line of arrows&#10;&#10;AI-generated content may be incorrect.">
            <a:extLst>
              <a:ext uri="{FF2B5EF4-FFF2-40B4-BE49-F238E27FC236}">
                <a16:creationId xmlns:a16="http://schemas.microsoft.com/office/drawing/2014/main" id="{1B0B9405-D65F-77E6-D9DF-F88A07E0FE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0912" y="4108510"/>
            <a:ext cx="9144019" cy="2743206"/>
          </a:xfrm>
          <a:prstGeom prst="rect">
            <a:avLst/>
          </a:prstGeom>
        </p:spPr>
      </p:pic>
      <p:cxnSp>
        <p:nvCxnSpPr>
          <p:cNvPr id="19" name="Straight Arrow Connector 18">
            <a:extLst>
              <a:ext uri="{FF2B5EF4-FFF2-40B4-BE49-F238E27FC236}">
                <a16:creationId xmlns:a16="http://schemas.microsoft.com/office/drawing/2014/main" id="{346526D7-534E-DA91-96DB-3264C391EB62}"/>
              </a:ext>
            </a:extLst>
          </p:cNvPr>
          <p:cNvCxnSpPr/>
          <p:nvPr/>
        </p:nvCxnSpPr>
        <p:spPr>
          <a:xfrm flipV="1">
            <a:off x="7666893" y="4982308"/>
            <a:ext cx="316523" cy="368638"/>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4D89D2FD-D6C3-45C5-A728-2FD51D62AF70}"/>
              </a:ext>
            </a:extLst>
          </p:cNvPr>
          <p:cNvCxnSpPr>
            <a:cxnSpLocks/>
          </p:cNvCxnSpPr>
          <p:nvPr/>
        </p:nvCxnSpPr>
        <p:spPr>
          <a:xfrm flipV="1">
            <a:off x="7666892" y="5350946"/>
            <a:ext cx="457200" cy="129167"/>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AB15DC11-337C-6FC0-5BA7-518F3A02FD35}"/>
              </a:ext>
            </a:extLst>
          </p:cNvPr>
          <p:cNvCxnSpPr>
            <a:cxnSpLocks/>
          </p:cNvCxnSpPr>
          <p:nvPr/>
        </p:nvCxnSpPr>
        <p:spPr>
          <a:xfrm>
            <a:off x="7666892" y="5650947"/>
            <a:ext cx="457200"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7" name="Straight Arrow Connector 26">
            <a:extLst>
              <a:ext uri="{FF2B5EF4-FFF2-40B4-BE49-F238E27FC236}">
                <a16:creationId xmlns:a16="http://schemas.microsoft.com/office/drawing/2014/main" id="{D3CD1D45-9D83-05B4-755F-B64D3E84F657}"/>
              </a:ext>
            </a:extLst>
          </p:cNvPr>
          <p:cNvCxnSpPr>
            <a:cxnSpLocks/>
          </p:cNvCxnSpPr>
          <p:nvPr/>
        </p:nvCxnSpPr>
        <p:spPr>
          <a:xfrm>
            <a:off x="7666892" y="5920745"/>
            <a:ext cx="316524" cy="188035"/>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cxnSp>
        <p:nvCxnSpPr>
          <p:cNvPr id="31" name="Straight Arrow Connector 30">
            <a:extLst>
              <a:ext uri="{FF2B5EF4-FFF2-40B4-BE49-F238E27FC236}">
                <a16:creationId xmlns:a16="http://schemas.microsoft.com/office/drawing/2014/main" id="{EEB749F3-EF47-85B1-C758-E9AE19B950B0}"/>
              </a:ext>
            </a:extLst>
          </p:cNvPr>
          <p:cNvCxnSpPr>
            <a:cxnSpLocks/>
          </p:cNvCxnSpPr>
          <p:nvPr/>
        </p:nvCxnSpPr>
        <p:spPr>
          <a:xfrm>
            <a:off x="7666890" y="5808778"/>
            <a:ext cx="457200" cy="122625"/>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pic>
        <p:nvPicPr>
          <p:cNvPr id="36" name="Picture 35" descr="A graph showing a line of arrows&#10;&#10;AI-generated content may be incorrect.">
            <a:extLst>
              <a:ext uri="{FF2B5EF4-FFF2-40B4-BE49-F238E27FC236}">
                <a16:creationId xmlns:a16="http://schemas.microsoft.com/office/drawing/2014/main" id="{515C4375-CC27-5D6B-3FFD-B1E2EE6426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0911" y="4108509"/>
            <a:ext cx="9144019" cy="2743206"/>
          </a:xfrm>
          <a:prstGeom prst="rect">
            <a:avLst/>
          </a:prstGeom>
        </p:spPr>
      </p:pic>
      <p:pic>
        <p:nvPicPr>
          <p:cNvPr id="40" name="Picture 39" descr="A graph showing a line of arrows&#10;&#10;AI-generated content may be incorrect.">
            <a:extLst>
              <a:ext uri="{FF2B5EF4-FFF2-40B4-BE49-F238E27FC236}">
                <a16:creationId xmlns:a16="http://schemas.microsoft.com/office/drawing/2014/main" id="{3370D630-2FEF-86A1-6EDB-EC9DAFE4B1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10911" y="4108509"/>
            <a:ext cx="9144019" cy="2743206"/>
          </a:xfrm>
          <a:prstGeom prst="rect">
            <a:avLst/>
          </a:prstGeom>
        </p:spPr>
      </p:pic>
      <p:pic>
        <p:nvPicPr>
          <p:cNvPr id="3" name="Picture 2" descr="A logo with text and a clock&#10;&#10;AI-generated content may be incorrect.">
            <a:extLst>
              <a:ext uri="{FF2B5EF4-FFF2-40B4-BE49-F238E27FC236}">
                <a16:creationId xmlns:a16="http://schemas.microsoft.com/office/drawing/2014/main" id="{6C8207DC-4E3F-C568-97A5-D2934E416982}"/>
              </a:ext>
            </a:extLst>
          </p:cNvPr>
          <p:cNvPicPr>
            <a:picLocks noChangeAspect="1"/>
          </p:cNvPicPr>
          <p:nvPr/>
        </p:nvPicPr>
        <p:blipFill>
          <a:blip r:embed="rId8">
            <a:extLst>
              <a:ext uri="{28A0092B-C50C-407E-A947-70E740481C1C}">
                <a14:useLocalDpi xmlns:a14="http://schemas.microsoft.com/office/drawing/2010/main" val="0"/>
              </a:ext>
            </a:extLst>
          </a:blip>
          <a:srcRect l="6664" t="15789" r="58672" b="16177"/>
          <a:stretch/>
        </p:blipFill>
        <p:spPr>
          <a:xfrm>
            <a:off x="10516027" y="0"/>
            <a:ext cx="1675545" cy="1122364"/>
          </a:xfrm>
          <a:prstGeom prst="rect">
            <a:avLst/>
          </a:prstGeom>
        </p:spPr>
      </p:pic>
    </p:spTree>
    <p:extLst>
      <p:ext uri="{BB962C8B-B14F-4D97-AF65-F5344CB8AC3E}">
        <p14:creationId xmlns:p14="http://schemas.microsoft.com/office/powerpoint/2010/main" val="1432419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
          <a:extLst>
            <a:ext uri="{FF2B5EF4-FFF2-40B4-BE49-F238E27FC236}">
              <a16:creationId xmlns:a16="http://schemas.microsoft.com/office/drawing/2014/main" id="{C151E035-55A5-91D6-6BDD-85EB343E7C70}"/>
            </a:ext>
          </a:extLst>
        </p:cNvPr>
        <p:cNvGrpSpPr/>
        <p:nvPr/>
      </p:nvGrpSpPr>
      <p:grpSpPr>
        <a:xfrm>
          <a:off x="0" y="0"/>
          <a:ext cx="0" cy="0"/>
          <a:chOff x="0" y="0"/>
          <a:chExt cx="0" cy="0"/>
        </a:xfrm>
      </p:grpSpPr>
      <p:sp>
        <p:nvSpPr>
          <p:cNvPr id="97" name="Google Shape;97;g33ff1cc942e_0_52">
            <a:extLst>
              <a:ext uri="{FF2B5EF4-FFF2-40B4-BE49-F238E27FC236}">
                <a16:creationId xmlns:a16="http://schemas.microsoft.com/office/drawing/2014/main" id="{C0C2C4A9-7558-0197-D9D6-970AD12E9972}"/>
              </a:ext>
            </a:extLst>
          </p:cNvPr>
          <p:cNvSpPr txBox="1">
            <a:spLocks noGrp="1"/>
          </p:cNvSpPr>
          <p:nvPr>
            <p:ph type="title"/>
          </p:nvPr>
        </p:nvSpPr>
        <p:spPr>
          <a:xfrm>
            <a:off x="1" y="0"/>
            <a:ext cx="108888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261"/>
              </a:buClr>
              <a:buSzPts val="3600"/>
              <a:buFont typeface="Arial"/>
              <a:buNone/>
            </a:pPr>
            <a:r>
              <a:rPr lang="en-AU" sz="3600" b="1" dirty="0">
                <a:solidFill>
                  <a:srgbClr val="262261"/>
                </a:solidFill>
              </a:rPr>
              <a:t>Statistical approaches</a:t>
            </a:r>
            <a:endParaRPr dirty="0">
              <a:solidFill>
                <a:srgbClr val="262261"/>
              </a:solidFill>
            </a:endParaRPr>
          </a:p>
        </p:txBody>
      </p:sp>
      <mc:AlternateContent xmlns:mc="http://schemas.openxmlformats.org/markup-compatibility/2006" xmlns:a14="http://schemas.microsoft.com/office/drawing/2010/main">
        <mc:Choice Requires="a14">
          <p:sp>
            <p:nvSpPr>
              <p:cNvPr id="98" name="Google Shape;98;g33ff1cc942e_0_52">
                <a:extLst>
                  <a:ext uri="{FF2B5EF4-FFF2-40B4-BE49-F238E27FC236}">
                    <a16:creationId xmlns:a16="http://schemas.microsoft.com/office/drawing/2014/main" id="{2610967A-B0C0-622E-6781-AB6ADB977790}"/>
                  </a:ext>
                </a:extLst>
              </p:cNvPr>
              <p:cNvSpPr txBox="1"/>
              <p:nvPr/>
            </p:nvSpPr>
            <p:spPr>
              <a:xfrm>
                <a:off x="314567" y="1436868"/>
                <a:ext cx="11377800" cy="5122818"/>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EE3A89"/>
                  </a:buClr>
                  <a:buSzPts val="3000"/>
                  <a:buFont typeface="Arial"/>
                  <a:buChar char="•"/>
                </a:pPr>
                <a:endParaRPr lang="en-AU" sz="2000" b="1" dirty="0"/>
              </a:p>
              <a:p>
                <a:pPr marL="228600" lvl="0" indent="-228600">
                  <a:lnSpc>
                    <a:spcPct val="90000"/>
                  </a:lnSpc>
                  <a:spcAft>
                    <a:spcPts val="600"/>
                  </a:spcAft>
                  <a:buClr>
                    <a:srgbClr val="EE3A89"/>
                  </a:buClr>
                  <a:buSzPts val="3000"/>
                  <a:buFont typeface="Arial"/>
                  <a:buChar char="•"/>
                </a:pPr>
                <a:r>
                  <a:rPr lang="en-AU" sz="2000" b="1" dirty="0"/>
                  <a:t>Statistical models define a mathematical relationship between variables and data, accounting for the data generating process</a:t>
                </a:r>
              </a:p>
              <a:p>
                <a:pPr marL="685800" lvl="1" indent="-228600">
                  <a:lnSpc>
                    <a:spcPct val="90000"/>
                  </a:lnSpc>
                  <a:buClr>
                    <a:srgbClr val="EE3A89"/>
                  </a:buClr>
                  <a:buSzPts val="3000"/>
                  <a:buFont typeface="Arial"/>
                  <a:buChar char="•"/>
                </a:pPr>
                <a:r>
                  <a:rPr lang="en-AU" sz="2000" b="1" dirty="0"/>
                  <a:t>For time series data we are interested in the relationship between time, </a:t>
                </a:r>
                <a14:m>
                  <m:oMath xmlns:m="http://schemas.openxmlformats.org/officeDocument/2006/math">
                    <m:r>
                      <a:rPr lang="en-AU" sz="2000" b="1" i="1" smtClean="0">
                        <a:latin typeface="Cambria Math" panose="02040503050406030204" pitchFamily="18" charset="0"/>
                      </a:rPr>
                      <m:t>𝒕</m:t>
                    </m:r>
                  </m:oMath>
                </a14:m>
                <a:r>
                  <a:rPr lang="en-AU" sz="2000" b="1" dirty="0"/>
                  <a:t>, and the time series data, </a:t>
                </a:r>
                <a14:m>
                  <m:oMath xmlns:m="http://schemas.openxmlformats.org/officeDocument/2006/math">
                    <m:r>
                      <a:rPr lang="en-AU" sz="2000" b="1" i="1" smtClean="0">
                        <a:latin typeface="Cambria Math" panose="02040503050406030204" pitchFamily="18" charset="0"/>
                      </a:rPr>
                      <m:t>𝒚</m:t>
                    </m:r>
                    <m:r>
                      <a:rPr lang="en-AU" sz="2000" b="1" i="1" smtClean="0">
                        <a:latin typeface="Cambria Math" panose="02040503050406030204" pitchFamily="18" charset="0"/>
                      </a:rPr>
                      <m:t>(</m:t>
                    </m:r>
                    <m:r>
                      <a:rPr lang="en-AU" sz="2000" b="1" i="1" smtClean="0">
                        <a:latin typeface="Cambria Math" panose="02040503050406030204" pitchFamily="18" charset="0"/>
                      </a:rPr>
                      <m:t>𝒕</m:t>
                    </m:r>
                    <m:r>
                      <a:rPr lang="en-AU" sz="2000" b="1" i="1" smtClean="0">
                        <a:latin typeface="Cambria Math" panose="02040503050406030204" pitchFamily="18" charset="0"/>
                      </a:rPr>
                      <m:t>)</m:t>
                    </m:r>
                  </m:oMath>
                </a14:m>
                <a:endParaRPr lang="en-AU" sz="2000" b="1" dirty="0"/>
              </a:p>
              <a:p>
                <a:pPr marL="228600" lvl="0" indent="-228600">
                  <a:lnSpc>
                    <a:spcPct val="90000"/>
                  </a:lnSpc>
                  <a:buClr>
                    <a:srgbClr val="EE3A89"/>
                  </a:buClr>
                  <a:buSzPts val="3000"/>
                  <a:buFont typeface="Arial"/>
                  <a:buChar char="•"/>
                </a:pPr>
                <a:endParaRPr lang="en-AU" sz="2000" b="1" dirty="0"/>
              </a:p>
              <a:p>
                <a:pPr marL="228600" indent="-228600">
                  <a:lnSpc>
                    <a:spcPct val="90000"/>
                  </a:lnSpc>
                  <a:spcAft>
                    <a:spcPts val="600"/>
                  </a:spcAft>
                  <a:buClr>
                    <a:srgbClr val="EE3A89"/>
                  </a:buClr>
                  <a:buSzPts val="3000"/>
                  <a:buFont typeface="Arial"/>
                  <a:buChar char="•"/>
                </a:pPr>
                <a:r>
                  <a:rPr lang="en-AU" sz="2000" b="1" dirty="0"/>
                  <a:t>The mathematical relationship/function with have some parameters, </a:t>
                </a:r>
                <a14:m>
                  <m:oMath xmlns:m="http://schemas.openxmlformats.org/officeDocument/2006/math">
                    <m:sSub>
                      <m:sSubPr>
                        <m:ctrlPr>
                          <a:rPr lang="en-AU" sz="2000" b="1" i="1">
                            <a:latin typeface="Cambria Math" panose="02040503050406030204" pitchFamily="18" charset="0"/>
                          </a:rPr>
                        </m:ctrlPr>
                      </m:sSubPr>
                      <m:e>
                        <m:r>
                          <a:rPr lang="en-AU" sz="2000" b="1" i="1">
                            <a:latin typeface="Cambria Math" panose="02040503050406030204" pitchFamily="18" charset="0"/>
                          </a:rPr>
                          <m:t>𝜽</m:t>
                        </m:r>
                      </m:e>
                      <m:sub>
                        <m:r>
                          <a:rPr lang="en-AU" sz="2000" b="1" i="1">
                            <a:latin typeface="Cambria Math" panose="02040503050406030204" pitchFamily="18" charset="0"/>
                          </a:rPr>
                          <m:t>𝒊</m:t>
                        </m:r>
                      </m:sub>
                    </m:sSub>
                  </m:oMath>
                </a14:m>
                <a:r>
                  <a:rPr lang="en-AU" sz="2000" b="1" dirty="0"/>
                  <a:t>, that describe the relationship between time and the modelled value of the time series data</a:t>
                </a:r>
                <a14:m>
                  <m:oMath xmlns:m="http://schemas.openxmlformats.org/officeDocument/2006/math">
                    <m:r>
                      <a:rPr lang="en-AU" sz="2000" b="1" i="0" dirty="0" smtClean="0">
                        <a:latin typeface="Cambria Math" panose="02040503050406030204" pitchFamily="18" charset="0"/>
                      </a:rPr>
                      <m:t>: </m:t>
                    </m:r>
                    <m:acc>
                      <m:accPr>
                        <m:chr m:val="̂"/>
                        <m:ctrlPr>
                          <a:rPr lang="en-AU" sz="2000" b="1" i="1" dirty="0" smtClean="0">
                            <a:latin typeface="Cambria Math" panose="02040503050406030204" pitchFamily="18" charset="0"/>
                          </a:rPr>
                        </m:ctrlPr>
                      </m:accPr>
                      <m:e>
                        <m:r>
                          <a:rPr lang="en-AU" sz="2000" b="1" i="1" dirty="0" smtClean="0">
                            <a:latin typeface="Cambria Math" panose="02040503050406030204" pitchFamily="18" charset="0"/>
                          </a:rPr>
                          <m:t>𝒚</m:t>
                        </m:r>
                      </m:e>
                    </m:acc>
                    <m:d>
                      <m:dPr>
                        <m:ctrlPr>
                          <a:rPr lang="en-AU" sz="2000" b="1" i="1" dirty="0" smtClean="0">
                            <a:latin typeface="Cambria Math" panose="02040503050406030204" pitchFamily="18" charset="0"/>
                          </a:rPr>
                        </m:ctrlPr>
                      </m:dPr>
                      <m:e>
                        <m:r>
                          <a:rPr lang="en-AU" sz="2000" b="1" i="1">
                            <a:latin typeface="Cambria Math" panose="02040503050406030204" pitchFamily="18" charset="0"/>
                          </a:rPr>
                          <m:t>𝒕</m:t>
                        </m:r>
                      </m:e>
                    </m:d>
                    <m:r>
                      <a:rPr lang="en-AU" sz="2000" b="1" i="1" smtClean="0">
                        <a:latin typeface="Cambria Math" panose="02040503050406030204" pitchFamily="18" charset="0"/>
                      </a:rPr>
                      <m:t>=</m:t>
                    </m:r>
                    <m:r>
                      <a:rPr lang="en-AU" sz="2000" b="1" i="1" smtClean="0">
                        <a:latin typeface="Cambria Math" panose="02040503050406030204" pitchFamily="18" charset="0"/>
                      </a:rPr>
                      <m:t>𝒇</m:t>
                    </m:r>
                    <m:d>
                      <m:dPr>
                        <m:ctrlPr>
                          <a:rPr lang="en-AU" sz="2000" b="1" i="1" smtClean="0">
                            <a:latin typeface="Cambria Math" panose="02040503050406030204" pitchFamily="18" charset="0"/>
                          </a:rPr>
                        </m:ctrlPr>
                      </m:dPr>
                      <m:e>
                        <m:r>
                          <a:rPr lang="en-AU" sz="2000" b="1" i="1" smtClean="0">
                            <a:latin typeface="Cambria Math" panose="02040503050406030204" pitchFamily="18" charset="0"/>
                          </a:rPr>
                          <m:t>𝒕</m:t>
                        </m:r>
                        <m:r>
                          <a:rPr lang="en-AU" sz="2000" b="1" i="1" smtClean="0">
                            <a:latin typeface="Cambria Math" panose="02040503050406030204" pitchFamily="18" charset="0"/>
                          </a:rPr>
                          <m:t>, </m:t>
                        </m:r>
                        <m:sSub>
                          <m:sSubPr>
                            <m:ctrlPr>
                              <a:rPr lang="en-AU" sz="2000" b="1" i="1" smtClean="0">
                                <a:latin typeface="Cambria Math" panose="02040503050406030204" pitchFamily="18" charset="0"/>
                              </a:rPr>
                            </m:ctrlPr>
                          </m:sSubPr>
                          <m:e>
                            <m:r>
                              <a:rPr lang="en-AU" sz="2000" b="1" i="1" smtClean="0">
                                <a:latin typeface="Cambria Math" panose="02040503050406030204" pitchFamily="18" charset="0"/>
                              </a:rPr>
                              <m:t>𝜽</m:t>
                            </m:r>
                          </m:e>
                          <m:sub>
                            <m:r>
                              <a:rPr lang="en-AU" sz="2000" b="1" i="1" smtClean="0">
                                <a:latin typeface="Cambria Math" panose="02040503050406030204" pitchFamily="18" charset="0"/>
                              </a:rPr>
                              <m:t>𝒊</m:t>
                            </m:r>
                          </m:sub>
                        </m:sSub>
                      </m:e>
                    </m:d>
                  </m:oMath>
                </a14:m>
                <a:endParaRPr lang="en-AU" sz="2000" b="1" dirty="0"/>
              </a:p>
              <a:p>
                <a:pPr marL="685800" lvl="1" indent="-228600">
                  <a:lnSpc>
                    <a:spcPct val="90000"/>
                  </a:lnSpc>
                  <a:buClr>
                    <a:srgbClr val="EE3A89"/>
                  </a:buClr>
                  <a:buSzPts val="3000"/>
                  <a:buFont typeface="Arial"/>
                  <a:buChar char="•"/>
                </a:pPr>
                <a:r>
                  <a:rPr lang="en-AU" sz="2000" b="1" dirty="0"/>
                  <a:t>Our goal is to determine the values and uncertainty of the parameters, </a:t>
                </a:r>
                <a14:m>
                  <m:oMath xmlns:m="http://schemas.openxmlformats.org/officeDocument/2006/math">
                    <m:sSub>
                      <m:sSubPr>
                        <m:ctrlPr>
                          <a:rPr lang="en-AU" sz="2000" b="1" i="1">
                            <a:latin typeface="Cambria Math" panose="02040503050406030204" pitchFamily="18" charset="0"/>
                          </a:rPr>
                        </m:ctrlPr>
                      </m:sSubPr>
                      <m:e>
                        <m:r>
                          <a:rPr lang="en-AU" sz="2000" b="1" i="1">
                            <a:latin typeface="Cambria Math" panose="02040503050406030204" pitchFamily="18" charset="0"/>
                          </a:rPr>
                          <m:t>𝜽</m:t>
                        </m:r>
                      </m:e>
                      <m:sub>
                        <m:r>
                          <a:rPr lang="en-AU" sz="2000" b="1" i="1">
                            <a:latin typeface="Cambria Math" panose="02040503050406030204" pitchFamily="18" charset="0"/>
                          </a:rPr>
                          <m:t>𝒊</m:t>
                        </m:r>
                      </m:sub>
                    </m:sSub>
                    <m:r>
                      <a:rPr lang="en-AU" sz="2000" b="1" i="1">
                        <a:latin typeface="Cambria Math" panose="02040503050406030204" pitchFamily="18" charset="0"/>
                      </a:rPr>
                      <m:t> </m:t>
                    </m:r>
                  </m:oMath>
                </a14:m>
                <a:endParaRPr lang="en-AU" sz="2000" b="1" dirty="0"/>
              </a:p>
              <a:p>
                <a:pPr marL="228600" lvl="0" indent="-228600">
                  <a:lnSpc>
                    <a:spcPct val="90000"/>
                  </a:lnSpc>
                  <a:buClr>
                    <a:srgbClr val="EE3A89"/>
                  </a:buClr>
                  <a:buSzPts val="3000"/>
                  <a:buFont typeface="Arial"/>
                  <a:buChar char="•"/>
                </a:pPr>
                <a:endParaRPr lang="en-AU" sz="2000" b="1" dirty="0"/>
              </a:p>
              <a:p>
                <a:pPr marL="228600" lvl="0" indent="-228600">
                  <a:lnSpc>
                    <a:spcPct val="90000"/>
                  </a:lnSpc>
                  <a:buClr>
                    <a:srgbClr val="EE3A89"/>
                  </a:buClr>
                  <a:buSzPts val="3000"/>
                  <a:buFont typeface="Arial"/>
                  <a:buChar char="•"/>
                </a:pPr>
                <a:r>
                  <a:rPr lang="en-AU" sz="2000" b="1" dirty="0"/>
                  <a:t>The mathematical relationship/function could be, for example:</a:t>
                </a:r>
              </a:p>
              <a:p>
                <a:pPr marL="685800" lvl="1" indent="-228600">
                  <a:lnSpc>
                    <a:spcPct val="90000"/>
                  </a:lnSpc>
                  <a:buClr>
                    <a:srgbClr val="EE3A89"/>
                  </a:buClr>
                  <a:buSzPts val="3000"/>
                  <a:buFont typeface="Arial"/>
                  <a:buChar char="•"/>
                </a:pPr>
                <a:r>
                  <a:rPr lang="en-AU" sz="2000" b="1" dirty="0"/>
                  <a:t>A straight line (e.g. intercept and gradient)</a:t>
                </a:r>
              </a:p>
              <a:p>
                <a:pPr marL="685800" lvl="1" indent="-228600">
                  <a:lnSpc>
                    <a:spcPct val="90000"/>
                  </a:lnSpc>
                  <a:buClr>
                    <a:srgbClr val="EE3A89"/>
                  </a:buClr>
                  <a:buSzPts val="3000"/>
                  <a:buFont typeface="Arial"/>
                  <a:buChar char="•"/>
                </a:pPr>
                <a:r>
                  <a:rPr lang="en-AU" sz="2000" b="1" dirty="0"/>
                  <a:t>An SIR-type model (e.g. beta and gamma)</a:t>
                </a:r>
              </a:p>
              <a:p>
                <a:pPr marL="685800" lvl="1" indent="-228600">
                  <a:lnSpc>
                    <a:spcPct val="90000"/>
                  </a:lnSpc>
                  <a:buClr>
                    <a:srgbClr val="EE3A89"/>
                  </a:buClr>
                  <a:buSzPts val="3000"/>
                  <a:buFont typeface="Arial"/>
                  <a:buChar char="•"/>
                </a:pPr>
                <a:r>
                  <a:rPr lang="en-AU" sz="2000" b="1" dirty="0"/>
                  <a:t>A general smooth model such as “splines” or a “random-walk”</a:t>
                </a:r>
              </a:p>
              <a:p>
                <a:pPr marL="685800" lvl="1" indent="-228600">
                  <a:lnSpc>
                    <a:spcPct val="90000"/>
                  </a:lnSpc>
                  <a:buClr>
                    <a:srgbClr val="EE3A89"/>
                  </a:buClr>
                  <a:buSzPts val="3000"/>
                  <a:buFont typeface="Arial"/>
                  <a:buChar char="•"/>
                </a:pPr>
                <a:endParaRPr lang="en-AU" sz="2000" b="1" dirty="0"/>
              </a:p>
              <a:p>
                <a:pPr marL="228600" marR="0" lvl="0" indent="-228600" algn="l" rtl="0">
                  <a:lnSpc>
                    <a:spcPct val="90000"/>
                  </a:lnSpc>
                  <a:spcBef>
                    <a:spcPts val="0"/>
                  </a:spcBef>
                  <a:spcAft>
                    <a:spcPts val="0"/>
                  </a:spcAft>
                  <a:buClr>
                    <a:srgbClr val="EE3A89"/>
                  </a:buClr>
                  <a:buSzPts val="3000"/>
                  <a:buFont typeface="Arial"/>
                  <a:buChar char="•"/>
                </a:pPr>
                <a:endParaRPr lang="en-AU" sz="2000" b="1" dirty="0"/>
              </a:p>
            </p:txBody>
          </p:sp>
        </mc:Choice>
        <mc:Fallback xmlns="">
          <p:sp>
            <p:nvSpPr>
              <p:cNvPr id="98" name="Google Shape;98;g33ff1cc942e_0_52">
                <a:extLst>
                  <a:ext uri="{FF2B5EF4-FFF2-40B4-BE49-F238E27FC236}">
                    <a16:creationId xmlns:a16="http://schemas.microsoft.com/office/drawing/2014/main" id="{2610967A-B0C0-622E-6781-AB6ADB977790}"/>
                  </a:ext>
                </a:extLst>
              </p:cNvPr>
              <p:cNvSpPr txBox="1">
                <a:spLocks noRot="1" noChangeAspect="1" noMove="1" noResize="1" noEditPoints="1" noAdjustHandles="1" noChangeArrowheads="1" noChangeShapeType="1" noTextEdit="1"/>
              </p:cNvSpPr>
              <p:nvPr/>
            </p:nvSpPr>
            <p:spPr>
              <a:xfrm>
                <a:off x="314567" y="1436868"/>
                <a:ext cx="11377800" cy="5122818"/>
              </a:xfrm>
              <a:prstGeom prst="rect">
                <a:avLst/>
              </a:prstGeom>
              <a:blipFill>
                <a:blip r:embed="rId3"/>
                <a:stretch>
                  <a:fillRect l="-1115"/>
                </a:stretch>
              </a:blipFill>
              <a:ln>
                <a:noFill/>
              </a:ln>
            </p:spPr>
            <p:txBody>
              <a:bodyPr/>
              <a:lstStyle/>
              <a:p>
                <a:r>
                  <a:rPr lang="en-US">
                    <a:noFill/>
                  </a:rPr>
                  <a:t> </a:t>
                </a:r>
              </a:p>
            </p:txBody>
          </p:sp>
        </mc:Fallback>
      </mc:AlternateContent>
      <p:sp>
        <p:nvSpPr>
          <p:cNvPr id="100" name="Google Shape;100;g33ff1cc942e_0_52">
            <a:extLst>
              <a:ext uri="{FF2B5EF4-FFF2-40B4-BE49-F238E27FC236}">
                <a16:creationId xmlns:a16="http://schemas.microsoft.com/office/drawing/2014/main" id="{8EC1D875-BD67-660D-741A-DF1C74DB6C9D}"/>
              </a:ext>
            </a:extLst>
          </p:cNvPr>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AU"/>
              <a:t>12</a:t>
            </a:fld>
            <a:endParaRPr/>
          </a:p>
        </p:txBody>
      </p:sp>
      <p:pic>
        <p:nvPicPr>
          <p:cNvPr id="2" name="Picture 1" descr="A logo with text and a clock&#10;&#10;AI-generated content may be incorrect.">
            <a:extLst>
              <a:ext uri="{FF2B5EF4-FFF2-40B4-BE49-F238E27FC236}">
                <a16:creationId xmlns:a16="http://schemas.microsoft.com/office/drawing/2014/main" id="{6798F18B-1E6A-0284-D911-2E72C3E2C5DF}"/>
              </a:ext>
            </a:extLst>
          </p:cNvPr>
          <p:cNvPicPr>
            <a:picLocks noChangeAspect="1"/>
          </p:cNvPicPr>
          <p:nvPr/>
        </p:nvPicPr>
        <p:blipFill>
          <a:blip r:embed="rId4">
            <a:extLst>
              <a:ext uri="{28A0092B-C50C-407E-A947-70E740481C1C}">
                <a14:useLocalDpi xmlns:a14="http://schemas.microsoft.com/office/drawing/2010/main" val="0"/>
              </a:ext>
            </a:extLst>
          </a:blip>
          <a:srcRect l="6664" t="15789" r="58672" b="16177"/>
          <a:stretch/>
        </p:blipFill>
        <p:spPr>
          <a:xfrm>
            <a:off x="10516027" y="0"/>
            <a:ext cx="1675545" cy="1122364"/>
          </a:xfrm>
          <a:prstGeom prst="rect">
            <a:avLst/>
          </a:prstGeom>
        </p:spPr>
      </p:pic>
    </p:spTree>
    <p:extLst>
      <p:ext uri="{BB962C8B-B14F-4D97-AF65-F5344CB8AC3E}">
        <p14:creationId xmlns:p14="http://schemas.microsoft.com/office/powerpoint/2010/main" val="3038732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8">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8">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8">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8">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6">
          <a:extLst>
            <a:ext uri="{FF2B5EF4-FFF2-40B4-BE49-F238E27FC236}">
              <a16:creationId xmlns:a16="http://schemas.microsoft.com/office/drawing/2014/main" id="{1EF20F24-D7EC-3E02-E605-0E07C305905C}"/>
            </a:ext>
          </a:extLst>
        </p:cNvPr>
        <p:cNvGrpSpPr/>
        <p:nvPr/>
      </p:nvGrpSpPr>
      <p:grpSpPr>
        <a:xfrm>
          <a:off x="0" y="0"/>
          <a:ext cx="0" cy="0"/>
          <a:chOff x="0" y="0"/>
          <a:chExt cx="0" cy="0"/>
        </a:xfrm>
      </p:grpSpPr>
      <p:sp>
        <p:nvSpPr>
          <p:cNvPr id="97" name="Google Shape;97;g33ff1cc942e_0_52">
            <a:extLst>
              <a:ext uri="{FF2B5EF4-FFF2-40B4-BE49-F238E27FC236}">
                <a16:creationId xmlns:a16="http://schemas.microsoft.com/office/drawing/2014/main" id="{364FBE94-E24A-961D-1F19-C9934332B7CC}"/>
              </a:ext>
            </a:extLst>
          </p:cNvPr>
          <p:cNvSpPr txBox="1">
            <a:spLocks noGrp="1"/>
          </p:cNvSpPr>
          <p:nvPr>
            <p:ph type="title"/>
          </p:nvPr>
        </p:nvSpPr>
        <p:spPr>
          <a:xfrm>
            <a:off x="1" y="0"/>
            <a:ext cx="108888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261"/>
              </a:buClr>
              <a:buSzPts val="3600"/>
              <a:buFont typeface="Arial"/>
              <a:buNone/>
            </a:pPr>
            <a:r>
              <a:rPr lang="en-AU" sz="3600" b="1" dirty="0">
                <a:solidFill>
                  <a:srgbClr val="262261"/>
                </a:solidFill>
              </a:rPr>
              <a:t>Statistical approaches</a:t>
            </a:r>
            <a:endParaRPr dirty="0">
              <a:solidFill>
                <a:srgbClr val="262261"/>
              </a:solidFill>
            </a:endParaRPr>
          </a:p>
        </p:txBody>
      </p:sp>
      <mc:AlternateContent xmlns:mc="http://schemas.openxmlformats.org/markup-compatibility/2006" xmlns:a14="http://schemas.microsoft.com/office/drawing/2010/main">
        <mc:Choice Requires="a14">
          <p:sp>
            <p:nvSpPr>
              <p:cNvPr id="98" name="Google Shape;98;g33ff1cc942e_0_52">
                <a:extLst>
                  <a:ext uri="{FF2B5EF4-FFF2-40B4-BE49-F238E27FC236}">
                    <a16:creationId xmlns:a16="http://schemas.microsoft.com/office/drawing/2014/main" id="{351F337A-F12B-76E8-759B-CF9FC5BCD160}"/>
                  </a:ext>
                </a:extLst>
              </p:cNvPr>
              <p:cNvSpPr txBox="1"/>
              <p:nvPr/>
            </p:nvSpPr>
            <p:spPr>
              <a:xfrm>
                <a:off x="124444" y="1416081"/>
                <a:ext cx="7752072" cy="5406363"/>
              </a:xfrm>
              <a:prstGeom prst="rect">
                <a:avLst/>
              </a:prstGeom>
              <a:noFill/>
              <a:ln>
                <a:noFill/>
              </a:ln>
            </p:spPr>
            <p:txBody>
              <a:bodyPr spcFirstLastPara="1" wrap="square" lIns="91425" tIns="45700" rIns="91425" bIns="45700" anchor="t" anchorCtr="0">
                <a:noAutofit/>
              </a:bodyPr>
              <a:lstStyle/>
              <a:p>
                <a:pPr marL="228600" lvl="0" indent="-228600">
                  <a:lnSpc>
                    <a:spcPct val="90000"/>
                  </a:lnSpc>
                  <a:buClr>
                    <a:srgbClr val="EE3A89"/>
                  </a:buClr>
                  <a:buSzPts val="3000"/>
                  <a:buFont typeface="Arial"/>
                  <a:buChar char="•"/>
                </a:pPr>
                <a:r>
                  <a:rPr lang="en-AU" sz="2000" b="1" dirty="0"/>
                  <a:t>We have:</a:t>
                </a:r>
              </a:p>
              <a:p>
                <a:pPr marL="685800" lvl="1" indent="-228600">
                  <a:lnSpc>
                    <a:spcPct val="90000"/>
                  </a:lnSpc>
                  <a:buClr>
                    <a:srgbClr val="EE3A89"/>
                  </a:buClr>
                  <a:buSzPts val="3000"/>
                  <a:buFont typeface="Arial"/>
                  <a:buChar char="•"/>
                </a:pPr>
                <a:r>
                  <a:rPr lang="en-AU" sz="2000" b="1" dirty="0"/>
                  <a:t>Time series data </a:t>
                </a:r>
                <a14:m>
                  <m:oMath xmlns:m="http://schemas.openxmlformats.org/officeDocument/2006/math">
                    <m:r>
                      <a:rPr lang="en-AU" sz="2000" b="1" i="1" smtClean="0">
                        <a:latin typeface="Cambria Math" panose="02040503050406030204" pitchFamily="18" charset="0"/>
                      </a:rPr>
                      <m:t>𝒚</m:t>
                    </m:r>
                    <m:r>
                      <a:rPr lang="en-AU" sz="2000" b="1" i="1" smtClean="0">
                        <a:latin typeface="Cambria Math" panose="02040503050406030204" pitchFamily="18" charset="0"/>
                      </a:rPr>
                      <m:t>(</m:t>
                    </m:r>
                    <m:r>
                      <a:rPr lang="en-AU" sz="2000" b="1" i="1" smtClean="0">
                        <a:latin typeface="Cambria Math" panose="02040503050406030204" pitchFamily="18" charset="0"/>
                      </a:rPr>
                      <m:t>𝒕</m:t>
                    </m:r>
                    <m:r>
                      <a:rPr lang="en-AU" sz="2000" b="1" i="1" smtClean="0">
                        <a:latin typeface="Cambria Math" panose="02040503050406030204" pitchFamily="18" charset="0"/>
                      </a:rPr>
                      <m:t>)</m:t>
                    </m:r>
                  </m:oMath>
                </a14:m>
                <a:endParaRPr lang="en-AU" sz="2000" b="1" dirty="0"/>
              </a:p>
              <a:p>
                <a:pPr marL="685800" lvl="1" indent="-228600">
                  <a:lnSpc>
                    <a:spcPct val="90000"/>
                  </a:lnSpc>
                  <a:buClr>
                    <a:srgbClr val="EE3A89"/>
                  </a:buClr>
                  <a:buSzPts val="3000"/>
                  <a:buFont typeface="Arial"/>
                  <a:buChar char="•"/>
                </a:pPr>
                <a:r>
                  <a:rPr lang="en-AU" sz="2000" b="1" dirty="0"/>
                  <a:t>A function to derive a modelled time-series </a:t>
                </a:r>
                <a14:m>
                  <m:oMath xmlns:m="http://schemas.openxmlformats.org/officeDocument/2006/math">
                    <m:acc>
                      <m:accPr>
                        <m:chr m:val="̂"/>
                        <m:ctrlPr>
                          <a:rPr lang="en-AU" sz="2000" b="1" i="1" dirty="0" smtClean="0">
                            <a:solidFill>
                              <a:srgbClr val="EE3A89"/>
                            </a:solidFill>
                            <a:latin typeface="Cambria Math" panose="02040503050406030204" pitchFamily="18" charset="0"/>
                          </a:rPr>
                        </m:ctrlPr>
                      </m:accPr>
                      <m:e>
                        <m:r>
                          <a:rPr lang="en-AU" sz="2000" b="1" i="1" dirty="0">
                            <a:solidFill>
                              <a:srgbClr val="EE3A89"/>
                            </a:solidFill>
                            <a:latin typeface="Cambria Math" panose="02040503050406030204" pitchFamily="18" charset="0"/>
                          </a:rPr>
                          <m:t>𝒚</m:t>
                        </m:r>
                      </m:e>
                    </m:acc>
                    <m:d>
                      <m:dPr>
                        <m:ctrlPr>
                          <a:rPr lang="en-AU" sz="2000" b="1" i="1" dirty="0">
                            <a:solidFill>
                              <a:srgbClr val="EE3A89"/>
                            </a:solidFill>
                            <a:latin typeface="Cambria Math" panose="02040503050406030204" pitchFamily="18" charset="0"/>
                          </a:rPr>
                        </m:ctrlPr>
                      </m:dPr>
                      <m:e>
                        <m:r>
                          <a:rPr lang="en-AU" sz="2000" b="1" i="1">
                            <a:solidFill>
                              <a:srgbClr val="EE3A89"/>
                            </a:solidFill>
                            <a:latin typeface="Cambria Math" panose="02040503050406030204" pitchFamily="18" charset="0"/>
                          </a:rPr>
                          <m:t>𝒕</m:t>
                        </m:r>
                      </m:e>
                    </m:d>
                    <m:r>
                      <a:rPr lang="en-AU" sz="2000" b="1" i="1">
                        <a:latin typeface="Cambria Math" panose="02040503050406030204" pitchFamily="18" charset="0"/>
                      </a:rPr>
                      <m:t>=</m:t>
                    </m:r>
                    <m:r>
                      <a:rPr lang="en-AU" sz="2000" b="1" i="1">
                        <a:latin typeface="Cambria Math" panose="02040503050406030204" pitchFamily="18" charset="0"/>
                      </a:rPr>
                      <m:t>𝒇</m:t>
                    </m:r>
                    <m:d>
                      <m:dPr>
                        <m:ctrlPr>
                          <a:rPr lang="en-AU" sz="2000" b="1" i="1">
                            <a:latin typeface="Cambria Math" panose="02040503050406030204" pitchFamily="18" charset="0"/>
                          </a:rPr>
                        </m:ctrlPr>
                      </m:dPr>
                      <m:e>
                        <m:r>
                          <a:rPr lang="en-AU" sz="2000" b="1" i="1">
                            <a:latin typeface="Cambria Math" panose="02040503050406030204" pitchFamily="18" charset="0"/>
                          </a:rPr>
                          <m:t>𝒕</m:t>
                        </m:r>
                        <m:r>
                          <a:rPr lang="en-AU" sz="2000" b="1" i="1" smtClean="0">
                            <a:latin typeface="Cambria Math" panose="02040503050406030204" pitchFamily="18" charset="0"/>
                          </a:rPr>
                          <m:t>, </m:t>
                        </m:r>
                        <m:sSub>
                          <m:sSubPr>
                            <m:ctrlPr>
                              <a:rPr lang="en-AU" sz="2000" b="1" i="1" smtClean="0">
                                <a:solidFill>
                                  <a:srgbClr val="3877AD"/>
                                </a:solidFill>
                                <a:latin typeface="Cambria Math" panose="02040503050406030204" pitchFamily="18" charset="0"/>
                              </a:rPr>
                            </m:ctrlPr>
                          </m:sSubPr>
                          <m:e>
                            <m:r>
                              <a:rPr lang="en-AU" sz="2000" b="1" i="1" smtClean="0">
                                <a:solidFill>
                                  <a:srgbClr val="3877AD"/>
                                </a:solidFill>
                                <a:latin typeface="Cambria Math" panose="02040503050406030204" pitchFamily="18" charset="0"/>
                              </a:rPr>
                              <m:t>𝜽</m:t>
                            </m:r>
                          </m:e>
                          <m:sub>
                            <m:r>
                              <a:rPr lang="en-AU" sz="2000" b="1" i="1" smtClean="0">
                                <a:solidFill>
                                  <a:srgbClr val="3877AD"/>
                                </a:solidFill>
                                <a:latin typeface="Cambria Math" panose="02040503050406030204" pitchFamily="18" charset="0"/>
                              </a:rPr>
                              <m:t>𝒊</m:t>
                            </m:r>
                          </m:sub>
                        </m:sSub>
                      </m:e>
                    </m:d>
                  </m:oMath>
                </a14:m>
                <a:endParaRPr lang="en-AU" sz="2000" b="1" dirty="0"/>
              </a:p>
              <a:p>
                <a:pPr marL="685800" lvl="1" indent="-228600">
                  <a:lnSpc>
                    <a:spcPct val="90000"/>
                  </a:lnSpc>
                  <a:buClr>
                    <a:srgbClr val="EE3A89"/>
                  </a:buClr>
                  <a:buSzPts val="3000"/>
                  <a:buFont typeface="Arial"/>
                  <a:buChar char="•"/>
                </a:pPr>
                <a:endParaRPr lang="en-AU" sz="2000" b="1" dirty="0"/>
              </a:p>
              <a:p>
                <a:pPr marL="685800" lvl="1" indent="-228600">
                  <a:lnSpc>
                    <a:spcPct val="90000"/>
                  </a:lnSpc>
                  <a:buClr>
                    <a:srgbClr val="EE3A89"/>
                  </a:buClr>
                  <a:buSzPts val="3000"/>
                  <a:buFont typeface="Arial"/>
                  <a:buChar char="•"/>
                </a:pPr>
                <a:endParaRPr lang="en-AU" sz="2000" b="1" dirty="0"/>
              </a:p>
              <a:p>
                <a:pPr marL="228600" indent="-228600">
                  <a:lnSpc>
                    <a:spcPct val="90000"/>
                  </a:lnSpc>
                  <a:buClr>
                    <a:srgbClr val="EE3A89"/>
                  </a:buClr>
                  <a:buSzPts val="3000"/>
                  <a:buFont typeface="Arial"/>
                  <a:buChar char="•"/>
                </a:pPr>
                <a:r>
                  <a:rPr lang="en-AU" sz="2000" b="1" dirty="0"/>
                  <a:t>We then want to estimate the value and uncertainty in the parameters </a:t>
                </a:r>
                <a14:m>
                  <m:oMath xmlns:m="http://schemas.openxmlformats.org/officeDocument/2006/math">
                    <m:sSub>
                      <m:sSubPr>
                        <m:ctrlPr>
                          <a:rPr lang="en-AU" sz="2000" b="1" i="1" dirty="0" smtClean="0">
                            <a:solidFill>
                              <a:srgbClr val="3877AD"/>
                            </a:solidFill>
                            <a:latin typeface="Cambria Math" panose="02040503050406030204" pitchFamily="18" charset="0"/>
                          </a:rPr>
                        </m:ctrlPr>
                      </m:sSubPr>
                      <m:e>
                        <m:r>
                          <a:rPr lang="en-AU" sz="2000" b="1" i="1" dirty="0" smtClean="0">
                            <a:solidFill>
                              <a:srgbClr val="3877AD"/>
                            </a:solidFill>
                            <a:latin typeface="Cambria Math" panose="02040503050406030204" pitchFamily="18" charset="0"/>
                          </a:rPr>
                          <m:t>𝜽</m:t>
                        </m:r>
                      </m:e>
                      <m:sub>
                        <m:r>
                          <a:rPr lang="en-AU" sz="2000" b="1" i="1" dirty="0" smtClean="0">
                            <a:solidFill>
                              <a:srgbClr val="3877AD"/>
                            </a:solidFill>
                            <a:latin typeface="Cambria Math" panose="02040503050406030204" pitchFamily="18" charset="0"/>
                          </a:rPr>
                          <m:t>𝒊</m:t>
                        </m:r>
                      </m:sub>
                    </m:sSub>
                  </m:oMath>
                </a14:m>
                <a:endParaRPr lang="en-AU" sz="2000" b="1" dirty="0"/>
              </a:p>
              <a:p>
                <a:pPr marL="228600" indent="-228600">
                  <a:lnSpc>
                    <a:spcPct val="90000"/>
                  </a:lnSpc>
                  <a:buClr>
                    <a:srgbClr val="EE3A89"/>
                  </a:buClr>
                  <a:buSzPts val="3000"/>
                  <a:buFont typeface="Arial"/>
                  <a:buChar char="•"/>
                </a:pPr>
                <a:endParaRPr lang="en-AU" sz="2000" b="1" dirty="0"/>
              </a:p>
              <a:p>
                <a:pPr lvl="1">
                  <a:lnSpc>
                    <a:spcPct val="90000"/>
                  </a:lnSpc>
                  <a:buClr>
                    <a:srgbClr val="EE3A89"/>
                  </a:buClr>
                  <a:buSzPts val="3000"/>
                </a:pPr>
                <a:endParaRPr lang="en-AU" sz="2000" b="1" dirty="0"/>
              </a:p>
              <a:p>
                <a:pPr marL="228600" indent="-228600">
                  <a:lnSpc>
                    <a:spcPct val="90000"/>
                  </a:lnSpc>
                  <a:buClr>
                    <a:srgbClr val="EE3A89"/>
                  </a:buClr>
                  <a:buSzPts val="3000"/>
                  <a:buFont typeface="Arial"/>
                  <a:buChar char="•"/>
                </a:pPr>
                <a:r>
                  <a:rPr lang="en-AU" sz="2000" b="1" dirty="0"/>
                  <a:t>We define the probability (likelihood) of observing the data given values of parameters </a:t>
                </a:r>
                <a14:m>
                  <m:oMath xmlns:m="http://schemas.openxmlformats.org/officeDocument/2006/math">
                    <m:sSub>
                      <m:sSubPr>
                        <m:ctrlPr>
                          <a:rPr lang="en-AU" sz="2000" b="1" i="1" dirty="0">
                            <a:solidFill>
                              <a:srgbClr val="3877AD"/>
                            </a:solidFill>
                            <a:latin typeface="Cambria Math" panose="02040503050406030204" pitchFamily="18" charset="0"/>
                          </a:rPr>
                        </m:ctrlPr>
                      </m:sSubPr>
                      <m:e>
                        <m:r>
                          <a:rPr lang="en-AU" sz="2000" b="1" i="1" dirty="0">
                            <a:solidFill>
                              <a:srgbClr val="3877AD"/>
                            </a:solidFill>
                            <a:latin typeface="Cambria Math" panose="02040503050406030204" pitchFamily="18" charset="0"/>
                          </a:rPr>
                          <m:t>𝜽</m:t>
                        </m:r>
                      </m:e>
                      <m:sub>
                        <m:r>
                          <a:rPr lang="en-AU" sz="2000" b="1" i="1" dirty="0">
                            <a:solidFill>
                              <a:srgbClr val="3877AD"/>
                            </a:solidFill>
                            <a:latin typeface="Cambria Math" panose="02040503050406030204" pitchFamily="18" charset="0"/>
                          </a:rPr>
                          <m:t>𝒊</m:t>
                        </m:r>
                      </m:sub>
                    </m:sSub>
                  </m:oMath>
                </a14:m>
                <a:endParaRPr lang="en-AU" sz="2000" b="1" dirty="0"/>
              </a:p>
              <a:p>
                <a:pPr marL="228600" indent="-228600">
                  <a:lnSpc>
                    <a:spcPct val="90000"/>
                  </a:lnSpc>
                  <a:buClr>
                    <a:srgbClr val="EE3A89"/>
                  </a:buClr>
                  <a:buSzPts val="3000"/>
                  <a:buFont typeface="Arial"/>
                  <a:buChar char="•"/>
                </a:pPr>
                <a:endParaRPr lang="en-AU" sz="2000" b="1" dirty="0"/>
              </a:p>
              <a:p>
                <a:pPr>
                  <a:lnSpc>
                    <a:spcPct val="90000"/>
                  </a:lnSpc>
                  <a:buClr>
                    <a:srgbClr val="EE3A89"/>
                  </a:buClr>
                  <a:buSzPts val="3000"/>
                </a:pPr>
                <a:endParaRPr lang="en-AU" sz="2000" b="1" dirty="0"/>
              </a:p>
              <a:p>
                <a:pPr>
                  <a:lnSpc>
                    <a:spcPct val="90000"/>
                  </a:lnSpc>
                  <a:buClr>
                    <a:srgbClr val="EE3A89"/>
                  </a:buClr>
                  <a:buSzPts val="3000"/>
                </a:pPr>
                <a:endParaRPr lang="en-AU" sz="2000" b="1" dirty="0"/>
              </a:p>
              <a:p>
                <a:pPr marL="228600" indent="-228600">
                  <a:lnSpc>
                    <a:spcPct val="90000"/>
                  </a:lnSpc>
                  <a:buClr>
                    <a:srgbClr val="EE3A89"/>
                  </a:buClr>
                  <a:buSzPts val="3000"/>
                  <a:buFont typeface="Arial"/>
                  <a:buChar char="•"/>
                </a:pPr>
                <a:r>
                  <a:rPr lang="en-AU" sz="2000" b="1" dirty="0"/>
                  <a:t>Methods for estimating the values and uncertainty in </a:t>
                </a:r>
                <a14:m>
                  <m:oMath xmlns:m="http://schemas.openxmlformats.org/officeDocument/2006/math">
                    <m:sSub>
                      <m:sSubPr>
                        <m:ctrlPr>
                          <a:rPr lang="en-AU" sz="2000" b="1" i="1" smtClean="0">
                            <a:solidFill>
                              <a:srgbClr val="3877AD"/>
                            </a:solidFill>
                            <a:latin typeface="Cambria Math" panose="02040503050406030204" pitchFamily="18" charset="0"/>
                          </a:rPr>
                        </m:ctrlPr>
                      </m:sSubPr>
                      <m:e>
                        <m:r>
                          <a:rPr lang="en-AU" sz="2000" b="1" i="1" smtClean="0">
                            <a:solidFill>
                              <a:srgbClr val="3877AD"/>
                            </a:solidFill>
                            <a:latin typeface="Cambria Math" panose="02040503050406030204" pitchFamily="18" charset="0"/>
                          </a:rPr>
                          <m:t>𝜽</m:t>
                        </m:r>
                      </m:e>
                      <m:sub>
                        <m:r>
                          <a:rPr lang="en-AU" sz="2000" b="1" i="1" smtClean="0">
                            <a:solidFill>
                              <a:srgbClr val="3877AD"/>
                            </a:solidFill>
                            <a:latin typeface="Cambria Math" panose="02040503050406030204" pitchFamily="18" charset="0"/>
                          </a:rPr>
                          <m:t>𝒊</m:t>
                        </m:r>
                      </m:sub>
                    </m:sSub>
                  </m:oMath>
                </a14:m>
                <a:r>
                  <a:rPr lang="en-AU" sz="2000" b="1" dirty="0">
                    <a:solidFill>
                      <a:srgbClr val="3877AD"/>
                    </a:solidFill>
                  </a:rPr>
                  <a:t> </a:t>
                </a:r>
                <a:r>
                  <a:rPr lang="en-AU" sz="2000" b="1" dirty="0"/>
                  <a:t>and therefore </a:t>
                </a:r>
                <a14:m>
                  <m:oMath xmlns:m="http://schemas.openxmlformats.org/officeDocument/2006/math">
                    <m:acc>
                      <m:accPr>
                        <m:chr m:val="̂"/>
                        <m:ctrlPr>
                          <a:rPr lang="en-AU" sz="2000" b="1" i="1" smtClean="0">
                            <a:solidFill>
                              <a:srgbClr val="EE3A89"/>
                            </a:solidFill>
                            <a:latin typeface="Cambria Math" panose="02040503050406030204" pitchFamily="18" charset="0"/>
                          </a:rPr>
                        </m:ctrlPr>
                      </m:accPr>
                      <m:e>
                        <m:r>
                          <a:rPr lang="en-AU" sz="2000" b="1" i="1" smtClean="0">
                            <a:solidFill>
                              <a:srgbClr val="EE3A89"/>
                            </a:solidFill>
                            <a:latin typeface="Cambria Math" panose="02040503050406030204" pitchFamily="18" charset="0"/>
                          </a:rPr>
                          <m:t>𝒚</m:t>
                        </m:r>
                      </m:e>
                    </m:acc>
                    <m:r>
                      <a:rPr lang="en-AU" sz="2000" b="1" i="1" dirty="0" smtClean="0">
                        <a:solidFill>
                          <a:srgbClr val="EE3A89"/>
                        </a:solidFill>
                        <a:latin typeface="Cambria Math" panose="02040503050406030204" pitchFamily="18" charset="0"/>
                      </a:rPr>
                      <m:t>(</m:t>
                    </m:r>
                    <m:r>
                      <a:rPr lang="en-AU" sz="2000" b="1" i="1" dirty="0" smtClean="0">
                        <a:solidFill>
                          <a:srgbClr val="EE3A89"/>
                        </a:solidFill>
                        <a:latin typeface="Cambria Math" panose="02040503050406030204" pitchFamily="18" charset="0"/>
                      </a:rPr>
                      <m:t>𝒕</m:t>
                    </m:r>
                    <m:r>
                      <a:rPr lang="en-AU" sz="2000" b="1" i="1" dirty="0" smtClean="0">
                        <a:solidFill>
                          <a:srgbClr val="EE3A89"/>
                        </a:solidFill>
                        <a:latin typeface="Cambria Math" panose="02040503050406030204" pitchFamily="18" charset="0"/>
                      </a:rPr>
                      <m:t>)</m:t>
                    </m:r>
                  </m:oMath>
                </a14:m>
                <a:r>
                  <a:rPr lang="en-AU" sz="2000" b="1" dirty="0">
                    <a:solidFill>
                      <a:srgbClr val="EE3A89"/>
                    </a:solidFill>
                  </a:rPr>
                  <a:t> </a:t>
                </a:r>
                <a:r>
                  <a:rPr lang="en-AU" sz="2000" b="1" dirty="0">
                    <a:solidFill>
                      <a:srgbClr val="262261"/>
                    </a:solidFill>
                  </a:rPr>
                  <a:t>include:</a:t>
                </a:r>
                <a:endParaRPr lang="en-AU" sz="2000" b="1" dirty="0">
                  <a:solidFill>
                    <a:srgbClr val="EE3A89"/>
                  </a:solidFill>
                </a:endParaRPr>
              </a:p>
              <a:p>
                <a:pPr marL="685800" lvl="1" indent="-228600">
                  <a:lnSpc>
                    <a:spcPct val="90000"/>
                  </a:lnSpc>
                  <a:buClr>
                    <a:srgbClr val="EE3A89"/>
                  </a:buClr>
                  <a:buSzPts val="3000"/>
                  <a:buFont typeface="Arial"/>
                  <a:buChar char="•"/>
                </a:pPr>
                <a:r>
                  <a:rPr lang="en-AU" sz="2000" b="1" dirty="0"/>
                  <a:t>Maximum likelihood approaches</a:t>
                </a:r>
              </a:p>
              <a:p>
                <a:pPr marL="685800" lvl="1" indent="-228600">
                  <a:lnSpc>
                    <a:spcPct val="90000"/>
                  </a:lnSpc>
                  <a:buClr>
                    <a:srgbClr val="EE3A89"/>
                  </a:buClr>
                  <a:buSzPts val="3000"/>
                  <a:buFont typeface="Arial"/>
                  <a:buChar char="•"/>
                </a:pPr>
                <a:r>
                  <a:rPr lang="en-AU" sz="2000" b="1" dirty="0"/>
                  <a:t>Bayesian approaches (e.g. MCMC)</a:t>
                </a:r>
              </a:p>
              <a:p>
                <a:pPr marL="685800" lvl="1" indent="-228600">
                  <a:lnSpc>
                    <a:spcPct val="90000"/>
                  </a:lnSpc>
                  <a:buClr>
                    <a:srgbClr val="EE3A89"/>
                  </a:buClr>
                  <a:buSzPts val="3000"/>
                  <a:buFont typeface="Arial"/>
                  <a:buChar char="•"/>
                </a:pPr>
                <a:endParaRPr lang="en-AU" sz="2000" b="1" dirty="0"/>
              </a:p>
              <a:p>
                <a:pPr marL="685800" lvl="1" indent="-228600">
                  <a:lnSpc>
                    <a:spcPct val="90000"/>
                  </a:lnSpc>
                  <a:buClr>
                    <a:srgbClr val="EE3A89"/>
                  </a:buClr>
                  <a:buSzPts val="3000"/>
                  <a:buFont typeface="Arial"/>
                  <a:buChar char="•"/>
                </a:pPr>
                <a:endParaRPr lang="en-AU" sz="2000" b="1" dirty="0"/>
              </a:p>
              <a:p>
                <a:pPr marR="0" lvl="0" algn="l" rtl="0">
                  <a:lnSpc>
                    <a:spcPct val="90000"/>
                  </a:lnSpc>
                  <a:spcBef>
                    <a:spcPts val="0"/>
                  </a:spcBef>
                  <a:spcAft>
                    <a:spcPts val="0"/>
                  </a:spcAft>
                  <a:buClr>
                    <a:srgbClr val="EE3A89"/>
                  </a:buClr>
                  <a:buSzPts val="3000"/>
                </a:pPr>
                <a:endParaRPr lang="en-AU" sz="2000" b="1" dirty="0">
                  <a:highlight>
                    <a:srgbClr val="FFFF00"/>
                  </a:highlight>
                </a:endParaRPr>
              </a:p>
            </p:txBody>
          </p:sp>
        </mc:Choice>
        <mc:Fallback xmlns="">
          <p:sp>
            <p:nvSpPr>
              <p:cNvPr id="98" name="Google Shape;98;g33ff1cc942e_0_52">
                <a:extLst>
                  <a:ext uri="{FF2B5EF4-FFF2-40B4-BE49-F238E27FC236}">
                    <a16:creationId xmlns:a16="http://schemas.microsoft.com/office/drawing/2014/main" id="{351F337A-F12B-76E8-759B-CF9FC5BCD160}"/>
                  </a:ext>
                </a:extLst>
              </p:cNvPr>
              <p:cNvSpPr txBox="1">
                <a:spLocks noRot="1" noChangeAspect="1" noMove="1" noResize="1" noEditPoints="1" noAdjustHandles="1" noChangeArrowheads="1" noChangeShapeType="1" noTextEdit="1"/>
              </p:cNvSpPr>
              <p:nvPr/>
            </p:nvSpPr>
            <p:spPr>
              <a:xfrm>
                <a:off x="124444" y="1416081"/>
                <a:ext cx="7752072" cy="5406363"/>
              </a:xfrm>
              <a:prstGeom prst="rect">
                <a:avLst/>
              </a:prstGeom>
              <a:blipFill>
                <a:blip r:embed="rId3"/>
                <a:stretch>
                  <a:fillRect l="-1634" t="-3513"/>
                </a:stretch>
              </a:blipFill>
              <a:ln>
                <a:noFill/>
              </a:ln>
            </p:spPr>
            <p:txBody>
              <a:bodyPr/>
              <a:lstStyle/>
              <a:p>
                <a:r>
                  <a:rPr lang="en-US">
                    <a:noFill/>
                  </a:rPr>
                  <a:t> </a:t>
                </a:r>
              </a:p>
            </p:txBody>
          </p:sp>
        </mc:Fallback>
      </mc:AlternateContent>
      <p:sp>
        <p:nvSpPr>
          <p:cNvPr id="100" name="Google Shape;100;g33ff1cc942e_0_52">
            <a:extLst>
              <a:ext uri="{FF2B5EF4-FFF2-40B4-BE49-F238E27FC236}">
                <a16:creationId xmlns:a16="http://schemas.microsoft.com/office/drawing/2014/main" id="{1DEED5EE-90B1-D808-5CA1-430E2787F08B}"/>
              </a:ext>
            </a:extLst>
          </p:cNvPr>
          <p:cNvSpPr txBox="1">
            <a:spLocks noGrp="1"/>
          </p:cNvSpPr>
          <p:nvPr>
            <p:ph type="sldNum" idx="12"/>
          </p:nvPr>
        </p:nvSpPr>
        <p:spPr>
          <a:xfrm>
            <a:off x="9011592" y="649290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AU"/>
              <a:t>13</a:t>
            </a:fld>
            <a:endParaRPr/>
          </a:p>
        </p:txBody>
      </p:sp>
      <p:pic>
        <p:nvPicPr>
          <p:cNvPr id="2" name="Picture 1" descr="A logo with text and a clock&#10;&#10;AI-generated content may be incorrect.">
            <a:extLst>
              <a:ext uri="{FF2B5EF4-FFF2-40B4-BE49-F238E27FC236}">
                <a16:creationId xmlns:a16="http://schemas.microsoft.com/office/drawing/2014/main" id="{0C9549DD-F8AF-9FE9-1722-ED4F7A8D194E}"/>
              </a:ext>
            </a:extLst>
          </p:cNvPr>
          <p:cNvPicPr>
            <a:picLocks noChangeAspect="1"/>
          </p:cNvPicPr>
          <p:nvPr/>
        </p:nvPicPr>
        <p:blipFill>
          <a:blip r:embed="rId4">
            <a:extLst>
              <a:ext uri="{28A0092B-C50C-407E-A947-70E740481C1C}">
                <a14:useLocalDpi xmlns:a14="http://schemas.microsoft.com/office/drawing/2010/main" val="0"/>
              </a:ext>
            </a:extLst>
          </a:blip>
          <a:srcRect l="6664" t="15789" r="58672" b="16177"/>
          <a:stretch/>
        </p:blipFill>
        <p:spPr>
          <a:xfrm>
            <a:off x="10516027" y="0"/>
            <a:ext cx="1675545" cy="1122364"/>
          </a:xfrm>
          <a:prstGeom prst="rect">
            <a:avLst/>
          </a:prstGeom>
        </p:spPr>
      </p:pic>
      <p:pic>
        <p:nvPicPr>
          <p:cNvPr id="5" name="Picture 4" descr="A white background with blue dots&#10;&#10;AI-generated content may be incorrect.">
            <a:extLst>
              <a:ext uri="{FF2B5EF4-FFF2-40B4-BE49-F238E27FC236}">
                <a16:creationId xmlns:a16="http://schemas.microsoft.com/office/drawing/2014/main" id="{CFAC4013-2891-17B2-F505-4604B84BC3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43483" y="1336038"/>
            <a:ext cx="3657607" cy="5486411"/>
          </a:xfrm>
          <a:prstGeom prst="rect">
            <a:avLst/>
          </a:prstGeom>
        </p:spPr>
      </p:pic>
      <p:pic>
        <p:nvPicPr>
          <p:cNvPr id="7" name="Picture 6" descr="A diagram of a graph&#10;&#10;AI-generated content may be incorrect.">
            <a:extLst>
              <a:ext uri="{FF2B5EF4-FFF2-40B4-BE49-F238E27FC236}">
                <a16:creationId xmlns:a16="http://schemas.microsoft.com/office/drawing/2014/main" id="{4CB62172-C47E-D77A-815F-341E6508BC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43482" y="1336037"/>
            <a:ext cx="3657607" cy="5486411"/>
          </a:xfrm>
          <a:prstGeom prst="rect">
            <a:avLst/>
          </a:prstGeom>
        </p:spPr>
      </p:pic>
      <p:pic>
        <p:nvPicPr>
          <p:cNvPr id="9" name="Picture 8" descr="A diagram of a graph&#10;&#10;AI-generated content may be incorrect.">
            <a:extLst>
              <a:ext uri="{FF2B5EF4-FFF2-40B4-BE49-F238E27FC236}">
                <a16:creationId xmlns:a16="http://schemas.microsoft.com/office/drawing/2014/main" id="{7704FAF7-9137-08EF-62CF-56D554E397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3482" y="1336036"/>
            <a:ext cx="3657607" cy="5486411"/>
          </a:xfrm>
          <a:prstGeom prst="rect">
            <a:avLst/>
          </a:prstGeom>
        </p:spPr>
      </p:pic>
      <p:pic>
        <p:nvPicPr>
          <p:cNvPr id="11" name="Picture 10" descr="A diagram of a graph&#10;&#10;AI-generated content may be incorrect.">
            <a:extLst>
              <a:ext uri="{FF2B5EF4-FFF2-40B4-BE49-F238E27FC236}">
                <a16:creationId xmlns:a16="http://schemas.microsoft.com/office/drawing/2014/main" id="{D35608F6-A922-6B42-DF2B-2BA0348B3D5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43482" y="1336036"/>
            <a:ext cx="3657607" cy="5486411"/>
          </a:xfrm>
          <a:prstGeom prst="rect">
            <a:avLst/>
          </a:prstGeom>
        </p:spPr>
      </p:pic>
      <p:pic>
        <p:nvPicPr>
          <p:cNvPr id="13" name="Picture 12" descr="A pink and black lines&#10;&#10;AI-generated content may be incorrect.">
            <a:extLst>
              <a:ext uri="{FF2B5EF4-FFF2-40B4-BE49-F238E27FC236}">
                <a16:creationId xmlns:a16="http://schemas.microsoft.com/office/drawing/2014/main" id="{9B2C1103-865D-5E48-BC62-169774040F7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43482" y="1336035"/>
            <a:ext cx="3657607" cy="5486411"/>
          </a:xfrm>
          <a:prstGeom prst="rect">
            <a:avLst/>
          </a:prstGeom>
        </p:spPr>
      </p:pic>
      <p:pic>
        <p:nvPicPr>
          <p:cNvPr id="15" name="Picture 14" descr="A pink lines and dots&#10;&#10;AI-generated content may be incorrect.">
            <a:extLst>
              <a:ext uri="{FF2B5EF4-FFF2-40B4-BE49-F238E27FC236}">
                <a16:creationId xmlns:a16="http://schemas.microsoft.com/office/drawing/2014/main" id="{D965FD82-6850-778B-5C23-71B2DB3EFBD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443482" y="1336035"/>
            <a:ext cx="3657607" cy="5486411"/>
          </a:xfrm>
          <a:prstGeom prst="rect">
            <a:avLst/>
          </a:prstGeom>
        </p:spPr>
      </p:pic>
      <p:pic>
        <p:nvPicPr>
          <p:cNvPr id="17" name="Picture 16" descr="A diagram of a line with dots&#10;&#10;AI-generated content may be incorrect.">
            <a:extLst>
              <a:ext uri="{FF2B5EF4-FFF2-40B4-BE49-F238E27FC236}">
                <a16:creationId xmlns:a16="http://schemas.microsoft.com/office/drawing/2014/main" id="{15AB5841-9DBF-27AD-50C7-2C59276AF05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43482" y="1336034"/>
            <a:ext cx="3657607" cy="5486411"/>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6C83AD4-9186-B343-EF99-5CF2F5311BB7}"/>
                  </a:ext>
                </a:extLst>
              </p:cNvPr>
              <p:cNvSpPr txBox="1"/>
              <p:nvPr/>
            </p:nvSpPr>
            <p:spPr>
              <a:xfrm>
                <a:off x="7176000" y="1028236"/>
                <a:ext cx="619257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AU" sz="1800" b="1" i="1" dirty="0" smtClean="0">
                              <a:solidFill>
                                <a:srgbClr val="EE3A89"/>
                              </a:solidFill>
                              <a:latin typeface="Cambria Math" panose="02040503050406030204" pitchFamily="18" charset="0"/>
                            </a:rPr>
                          </m:ctrlPr>
                        </m:accPr>
                        <m:e>
                          <m:r>
                            <a:rPr lang="en-AU" sz="1800" b="1" i="1" dirty="0">
                              <a:solidFill>
                                <a:srgbClr val="EE3A89"/>
                              </a:solidFill>
                              <a:latin typeface="Cambria Math" panose="02040503050406030204" pitchFamily="18" charset="0"/>
                            </a:rPr>
                            <m:t>𝒚</m:t>
                          </m:r>
                        </m:e>
                      </m:acc>
                      <m:d>
                        <m:dPr>
                          <m:ctrlPr>
                            <a:rPr lang="en-AU" sz="1800" b="1" i="1" dirty="0">
                              <a:solidFill>
                                <a:srgbClr val="EE3A89"/>
                              </a:solidFill>
                              <a:latin typeface="Cambria Math" panose="02040503050406030204" pitchFamily="18" charset="0"/>
                            </a:rPr>
                          </m:ctrlPr>
                        </m:dPr>
                        <m:e>
                          <m:r>
                            <a:rPr lang="en-AU" sz="1800" b="1" i="1">
                              <a:solidFill>
                                <a:srgbClr val="EE3A89"/>
                              </a:solidFill>
                              <a:latin typeface="Cambria Math" panose="02040503050406030204" pitchFamily="18" charset="0"/>
                            </a:rPr>
                            <m:t>𝒕</m:t>
                          </m:r>
                        </m:e>
                      </m:d>
                      <m:r>
                        <a:rPr lang="en-AU" sz="1800" b="1" i="1">
                          <a:latin typeface="Cambria Math" panose="02040503050406030204" pitchFamily="18" charset="0"/>
                        </a:rPr>
                        <m:t>=</m:t>
                      </m:r>
                      <m:r>
                        <a:rPr lang="en-AU" sz="1800" b="1" i="1" smtClean="0">
                          <a:solidFill>
                            <a:srgbClr val="3877AD"/>
                          </a:solidFill>
                          <a:latin typeface="Cambria Math" panose="02040503050406030204" pitchFamily="18" charset="0"/>
                        </a:rPr>
                        <m:t>𝒎</m:t>
                      </m:r>
                      <m:r>
                        <a:rPr lang="en-AU" sz="1800" b="1" i="1" smtClean="0">
                          <a:latin typeface="Cambria Math" panose="02040503050406030204" pitchFamily="18" charset="0"/>
                        </a:rPr>
                        <m:t>×</m:t>
                      </m:r>
                      <m:r>
                        <a:rPr lang="en-AU" sz="1800" b="1" i="1" smtClean="0">
                          <a:latin typeface="Cambria Math" panose="02040503050406030204" pitchFamily="18" charset="0"/>
                        </a:rPr>
                        <m:t>𝒕</m:t>
                      </m:r>
                      <m:r>
                        <a:rPr lang="en-AU" sz="1800" b="1" i="1" smtClean="0">
                          <a:latin typeface="Cambria Math" panose="02040503050406030204" pitchFamily="18" charset="0"/>
                        </a:rPr>
                        <m:t>+</m:t>
                      </m:r>
                      <m:r>
                        <a:rPr lang="en-AU" b="1" i="1">
                          <a:solidFill>
                            <a:srgbClr val="3877AD"/>
                          </a:solidFill>
                          <a:latin typeface="Cambria Math" panose="02040503050406030204" pitchFamily="18" charset="0"/>
                        </a:rPr>
                        <m:t>𝒄</m:t>
                      </m:r>
                    </m:oMath>
                  </m:oMathPara>
                </a14:m>
                <a:endParaRPr lang="en-AU" dirty="0"/>
              </a:p>
            </p:txBody>
          </p:sp>
        </mc:Choice>
        <mc:Fallback xmlns="">
          <p:sp>
            <p:nvSpPr>
              <p:cNvPr id="19" name="TextBox 18">
                <a:extLst>
                  <a:ext uri="{FF2B5EF4-FFF2-40B4-BE49-F238E27FC236}">
                    <a16:creationId xmlns:a16="http://schemas.microsoft.com/office/drawing/2014/main" id="{36C83AD4-9186-B343-EF99-5CF2F5311BB7}"/>
                  </a:ext>
                </a:extLst>
              </p:cNvPr>
              <p:cNvSpPr txBox="1">
                <a:spLocks noRot="1" noChangeAspect="1" noMove="1" noResize="1" noEditPoints="1" noAdjustHandles="1" noChangeArrowheads="1" noChangeShapeType="1" noTextEdit="1"/>
              </p:cNvSpPr>
              <p:nvPr/>
            </p:nvSpPr>
            <p:spPr>
              <a:xfrm>
                <a:off x="7176000" y="1028236"/>
                <a:ext cx="6192570" cy="369332"/>
              </a:xfrm>
              <a:prstGeom prst="rect">
                <a:avLst/>
              </a:prstGeom>
              <a:blipFill>
                <a:blip r:embed="rId12"/>
                <a:stretch>
                  <a:fillRect b="-137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3062269-21D8-ECAD-3520-BFCCCB30B261}"/>
                  </a:ext>
                </a:extLst>
              </p:cNvPr>
              <p:cNvSpPr txBox="1"/>
              <p:nvPr/>
            </p:nvSpPr>
            <p:spPr>
              <a:xfrm>
                <a:off x="7756931" y="3680752"/>
                <a:ext cx="95232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AU" sz="1800" b="1" i="1" dirty="0" smtClean="0">
                          <a:latin typeface="Cambria Math" panose="02040503050406030204" pitchFamily="18" charset="0"/>
                        </a:rPr>
                        <m:t>𝒚</m:t>
                      </m:r>
                      <m:d>
                        <m:dPr>
                          <m:ctrlPr>
                            <a:rPr lang="en-AU" sz="1800" b="1" i="1" dirty="0">
                              <a:latin typeface="Cambria Math" panose="02040503050406030204" pitchFamily="18" charset="0"/>
                            </a:rPr>
                          </m:ctrlPr>
                        </m:dPr>
                        <m:e>
                          <m:r>
                            <a:rPr lang="en-AU" sz="1800" b="1" i="1">
                              <a:latin typeface="Cambria Math" panose="02040503050406030204" pitchFamily="18" charset="0"/>
                            </a:rPr>
                            <m:t>𝒕</m:t>
                          </m:r>
                        </m:e>
                      </m:d>
                    </m:oMath>
                  </m:oMathPara>
                </a14:m>
                <a:endParaRPr lang="en-AU" dirty="0"/>
              </a:p>
            </p:txBody>
          </p:sp>
        </mc:Choice>
        <mc:Fallback xmlns="">
          <p:sp>
            <p:nvSpPr>
              <p:cNvPr id="3" name="TextBox 2">
                <a:extLst>
                  <a:ext uri="{FF2B5EF4-FFF2-40B4-BE49-F238E27FC236}">
                    <a16:creationId xmlns:a16="http://schemas.microsoft.com/office/drawing/2014/main" id="{B3062269-21D8-ECAD-3520-BFCCCB30B261}"/>
                  </a:ext>
                </a:extLst>
              </p:cNvPr>
              <p:cNvSpPr txBox="1">
                <a:spLocks noRot="1" noChangeAspect="1" noMove="1" noResize="1" noEditPoints="1" noAdjustHandles="1" noChangeArrowheads="1" noChangeShapeType="1" noTextEdit="1"/>
              </p:cNvSpPr>
              <p:nvPr/>
            </p:nvSpPr>
            <p:spPr>
              <a:xfrm>
                <a:off x="7756931" y="3680752"/>
                <a:ext cx="952324" cy="369332"/>
              </a:xfrm>
              <a:prstGeom prst="rect">
                <a:avLst/>
              </a:prstGeom>
              <a:blipFill>
                <a:blip r:embed="rId13"/>
                <a:stretch>
                  <a:fillRect b="-13333"/>
                </a:stretch>
              </a:blipFill>
            </p:spPr>
            <p:txBody>
              <a:bodyPr/>
              <a:lstStyle/>
              <a:p>
                <a:r>
                  <a:rPr lang="en-US">
                    <a:noFill/>
                  </a:rPr>
                  <a:t> </a:t>
                </a:r>
              </a:p>
            </p:txBody>
          </p:sp>
        </mc:Fallback>
      </mc:AlternateContent>
      <p:cxnSp>
        <p:nvCxnSpPr>
          <p:cNvPr id="22" name="Google Shape;186;p3">
            <a:extLst>
              <a:ext uri="{FF2B5EF4-FFF2-40B4-BE49-F238E27FC236}">
                <a16:creationId xmlns:a16="http://schemas.microsoft.com/office/drawing/2014/main" id="{8F547051-265D-487E-382F-F5977E3A4B40}"/>
              </a:ext>
            </a:extLst>
          </p:cNvPr>
          <p:cNvCxnSpPr>
            <a:cxnSpLocks/>
          </p:cNvCxnSpPr>
          <p:nvPr/>
        </p:nvCxnSpPr>
        <p:spPr>
          <a:xfrm>
            <a:off x="9817600" y="1384868"/>
            <a:ext cx="698427" cy="1599632"/>
          </a:xfrm>
          <a:prstGeom prst="straightConnector1">
            <a:avLst/>
          </a:prstGeom>
          <a:noFill/>
          <a:ln w="38100" cap="flat" cmpd="sng">
            <a:solidFill>
              <a:srgbClr val="EE3A89"/>
            </a:solidFill>
            <a:prstDash val="solid"/>
            <a:miter lim="800000"/>
            <a:headEnd type="none" w="sm" len="sm"/>
            <a:tailEnd type="triangle" w="med" len="med"/>
          </a:ln>
        </p:spPr>
      </p:cxnSp>
    </p:spTree>
    <p:extLst>
      <p:ext uri="{BB962C8B-B14F-4D97-AF65-F5344CB8AC3E}">
        <p14:creationId xmlns:p14="http://schemas.microsoft.com/office/powerpoint/2010/main" val="110221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6">
          <a:extLst>
            <a:ext uri="{FF2B5EF4-FFF2-40B4-BE49-F238E27FC236}">
              <a16:creationId xmlns:a16="http://schemas.microsoft.com/office/drawing/2014/main" id="{F14502E4-7EB2-FBEE-DFF3-08A8348B72B4}"/>
            </a:ext>
          </a:extLst>
        </p:cNvPr>
        <p:cNvGrpSpPr/>
        <p:nvPr/>
      </p:nvGrpSpPr>
      <p:grpSpPr>
        <a:xfrm>
          <a:off x="0" y="0"/>
          <a:ext cx="0" cy="0"/>
          <a:chOff x="0" y="0"/>
          <a:chExt cx="0" cy="0"/>
        </a:xfrm>
      </p:grpSpPr>
      <p:sp>
        <p:nvSpPr>
          <p:cNvPr id="97" name="Google Shape;97;g33ff1cc942e_0_52">
            <a:extLst>
              <a:ext uri="{FF2B5EF4-FFF2-40B4-BE49-F238E27FC236}">
                <a16:creationId xmlns:a16="http://schemas.microsoft.com/office/drawing/2014/main" id="{52AA9383-0A4C-0795-E39A-09A71440C82E}"/>
              </a:ext>
            </a:extLst>
          </p:cNvPr>
          <p:cNvSpPr txBox="1">
            <a:spLocks noGrp="1"/>
          </p:cNvSpPr>
          <p:nvPr>
            <p:ph type="title"/>
          </p:nvPr>
        </p:nvSpPr>
        <p:spPr>
          <a:xfrm>
            <a:off x="1" y="0"/>
            <a:ext cx="108888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261"/>
              </a:buClr>
              <a:buSzPts val="3600"/>
              <a:buFont typeface="Arial"/>
              <a:buNone/>
            </a:pPr>
            <a:r>
              <a:rPr lang="en-AU" sz="3600" b="1" dirty="0">
                <a:solidFill>
                  <a:srgbClr val="262261"/>
                </a:solidFill>
              </a:rPr>
              <a:t>Statistical approaches</a:t>
            </a:r>
            <a:endParaRPr dirty="0">
              <a:solidFill>
                <a:srgbClr val="262261"/>
              </a:solidFill>
            </a:endParaRPr>
          </a:p>
        </p:txBody>
      </p:sp>
      <mc:AlternateContent xmlns:mc="http://schemas.openxmlformats.org/markup-compatibility/2006" xmlns:a14="http://schemas.microsoft.com/office/drawing/2010/main">
        <mc:Choice Requires="a14">
          <p:sp>
            <p:nvSpPr>
              <p:cNvPr id="98" name="Google Shape;98;g33ff1cc942e_0_52">
                <a:extLst>
                  <a:ext uri="{FF2B5EF4-FFF2-40B4-BE49-F238E27FC236}">
                    <a16:creationId xmlns:a16="http://schemas.microsoft.com/office/drawing/2014/main" id="{E2AE5B80-35B4-FF5D-33D4-E55D610181D6}"/>
                  </a:ext>
                </a:extLst>
              </p:cNvPr>
              <p:cNvSpPr txBox="1"/>
              <p:nvPr/>
            </p:nvSpPr>
            <p:spPr>
              <a:xfrm>
                <a:off x="268847" y="1154987"/>
                <a:ext cx="11377800" cy="5028529"/>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600"/>
                  </a:spcAft>
                  <a:buClr>
                    <a:srgbClr val="EE3A89"/>
                  </a:buClr>
                  <a:buSzPts val="3000"/>
                  <a:buFont typeface="Arial"/>
                  <a:buChar char="•"/>
                </a:pPr>
                <a:r>
                  <a:rPr lang="en-AU" sz="2000" b="1" dirty="0">
                    <a:solidFill>
                      <a:srgbClr val="262261"/>
                    </a:solidFill>
                  </a:rPr>
                  <a:t>Assume we want to estimate the daily infection incidence, </a:t>
                </a:r>
                <a14:m>
                  <m:oMath xmlns:m="http://schemas.openxmlformats.org/officeDocument/2006/math">
                    <m:r>
                      <a:rPr lang="en-AU" sz="2000" b="1" i="1" smtClean="0">
                        <a:solidFill>
                          <a:srgbClr val="3877AD"/>
                        </a:solidFill>
                        <a:latin typeface="Cambria Math" panose="02040503050406030204" pitchFamily="18" charset="0"/>
                      </a:rPr>
                      <m:t>𝑰</m:t>
                    </m:r>
                    <m:r>
                      <a:rPr lang="en-AU" sz="2000" b="1" i="1" smtClean="0">
                        <a:solidFill>
                          <a:srgbClr val="3877AD"/>
                        </a:solidFill>
                        <a:latin typeface="Cambria Math" panose="02040503050406030204" pitchFamily="18" charset="0"/>
                      </a:rPr>
                      <m:t>(</m:t>
                    </m:r>
                    <m:r>
                      <a:rPr lang="en-AU" sz="2000" b="1" i="1" smtClean="0">
                        <a:solidFill>
                          <a:srgbClr val="3877AD"/>
                        </a:solidFill>
                        <a:latin typeface="Cambria Math" panose="02040503050406030204" pitchFamily="18" charset="0"/>
                      </a:rPr>
                      <m:t>𝒕</m:t>
                    </m:r>
                    <m:r>
                      <a:rPr lang="en-AU" sz="2000" b="1" i="1" smtClean="0">
                        <a:solidFill>
                          <a:srgbClr val="3877AD"/>
                        </a:solidFill>
                        <a:latin typeface="Cambria Math" panose="02040503050406030204" pitchFamily="18" charset="0"/>
                      </a:rPr>
                      <m:t>)</m:t>
                    </m:r>
                  </m:oMath>
                </a14:m>
                <a:endParaRPr lang="en-AU" sz="2000" b="1" dirty="0">
                  <a:solidFill>
                    <a:srgbClr val="3877AD"/>
                  </a:solidFill>
                </a:endParaRPr>
              </a:p>
              <a:p>
                <a:pPr marL="685800" lvl="1" indent="-228600">
                  <a:lnSpc>
                    <a:spcPct val="90000"/>
                  </a:lnSpc>
                  <a:buClr>
                    <a:srgbClr val="EE3A89"/>
                  </a:buClr>
                  <a:buSzPts val="3000"/>
                  <a:buFont typeface="Arial"/>
                  <a:buChar char="•"/>
                </a:pPr>
                <a:r>
                  <a:rPr lang="en-AU" sz="2000" b="1" dirty="0">
                    <a:solidFill>
                      <a:srgbClr val="262261"/>
                    </a:solidFill>
                  </a:rPr>
                  <a:t>In reality, we observe/have data describing downstream quantities (e.g. cases)</a:t>
                </a:r>
              </a:p>
              <a:p>
                <a:pPr marR="0" lvl="0" algn="l" rtl="0">
                  <a:lnSpc>
                    <a:spcPct val="90000"/>
                  </a:lnSpc>
                  <a:spcBef>
                    <a:spcPts val="0"/>
                  </a:spcBef>
                  <a:spcAft>
                    <a:spcPts val="0"/>
                  </a:spcAft>
                  <a:buClr>
                    <a:srgbClr val="EE3A89"/>
                  </a:buClr>
                  <a:buSzPts val="3000"/>
                </a:pPr>
                <a:endParaRPr lang="en-AU" sz="2000" b="1" dirty="0">
                  <a:solidFill>
                    <a:srgbClr val="262261"/>
                  </a:solidFill>
                </a:endParaRPr>
              </a:p>
              <a:p>
                <a:pPr marL="228600" marR="0" lvl="0" indent="-228600" algn="l" rtl="0">
                  <a:lnSpc>
                    <a:spcPct val="90000"/>
                  </a:lnSpc>
                  <a:spcBef>
                    <a:spcPts val="0"/>
                  </a:spcBef>
                  <a:spcAft>
                    <a:spcPts val="0"/>
                  </a:spcAft>
                  <a:buClr>
                    <a:srgbClr val="EE3A89"/>
                  </a:buClr>
                  <a:buSzPts val="3000"/>
                  <a:buFont typeface="Arial"/>
                  <a:buChar char="•"/>
                </a:pPr>
                <a:r>
                  <a:rPr lang="en-AU" sz="2000" b="1" dirty="0">
                    <a:solidFill>
                      <a:srgbClr val="262261"/>
                    </a:solidFill>
                  </a:rPr>
                  <a:t>In the previous lecture, we derived relationships between the infection incidence and the growth rate or reproduction number. For example:</a:t>
                </a:r>
              </a:p>
            </p:txBody>
          </p:sp>
        </mc:Choice>
        <mc:Fallback xmlns="">
          <p:sp>
            <p:nvSpPr>
              <p:cNvPr id="98" name="Google Shape;98;g33ff1cc942e_0_52">
                <a:extLst>
                  <a:ext uri="{FF2B5EF4-FFF2-40B4-BE49-F238E27FC236}">
                    <a16:creationId xmlns:a16="http://schemas.microsoft.com/office/drawing/2014/main" id="{E2AE5B80-35B4-FF5D-33D4-E55D610181D6}"/>
                  </a:ext>
                </a:extLst>
              </p:cNvPr>
              <p:cNvSpPr txBox="1">
                <a:spLocks noRot="1" noChangeAspect="1" noMove="1" noResize="1" noEditPoints="1" noAdjustHandles="1" noChangeArrowheads="1" noChangeShapeType="1" noTextEdit="1"/>
              </p:cNvSpPr>
              <p:nvPr/>
            </p:nvSpPr>
            <p:spPr>
              <a:xfrm>
                <a:off x="268847" y="1154987"/>
                <a:ext cx="11377800" cy="5028529"/>
              </a:xfrm>
              <a:prstGeom prst="rect">
                <a:avLst/>
              </a:prstGeom>
              <a:blipFill>
                <a:blip r:embed="rId3"/>
                <a:stretch>
                  <a:fillRect l="-1115" t="-3778"/>
                </a:stretch>
              </a:blipFill>
              <a:ln>
                <a:noFill/>
              </a:ln>
            </p:spPr>
            <p:txBody>
              <a:bodyPr/>
              <a:lstStyle/>
              <a:p>
                <a:r>
                  <a:rPr lang="en-US">
                    <a:noFill/>
                  </a:rPr>
                  <a:t> </a:t>
                </a:r>
              </a:p>
            </p:txBody>
          </p:sp>
        </mc:Fallback>
      </mc:AlternateContent>
      <p:sp>
        <p:nvSpPr>
          <p:cNvPr id="100" name="Google Shape;100;g33ff1cc942e_0_52">
            <a:extLst>
              <a:ext uri="{FF2B5EF4-FFF2-40B4-BE49-F238E27FC236}">
                <a16:creationId xmlns:a16="http://schemas.microsoft.com/office/drawing/2014/main" id="{5CBC9357-6F79-5DDA-2EBD-A527CD14BB1A}"/>
              </a:ext>
            </a:extLst>
          </p:cNvPr>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AU"/>
              <a:t>14</a:t>
            </a:fld>
            <a:endParaRPr/>
          </a:p>
        </p:txBody>
      </p:sp>
      <p:pic>
        <p:nvPicPr>
          <p:cNvPr id="2" name="Picture 1" descr="A logo with text and a clock&#10;&#10;AI-generated content may be incorrect.">
            <a:extLst>
              <a:ext uri="{FF2B5EF4-FFF2-40B4-BE49-F238E27FC236}">
                <a16:creationId xmlns:a16="http://schemas.microsoft.com/office/drawing/2014/main" id="{081D7097-2707-E2CD-59CC-5D18DEB8F64F}"/>
              </a:ext>
            </a:extLst>
          </p:cNvPr>
          <p:cNvPicPr>
            <a:picLocks noChangeAspect="1"/>
          </p:cNvPicPr>
          <p:nvPr/>
        </p:nvPicPr>
        <p:blipFill>
          <a:blip r:embed="rId4">
            <a:extLst>
              <a:ext uri="{28A0092B-C50C-407E-A947-70E740481C1C}">
                <a14:useLocalDpi xmlns:a14="http://schemas.microsoft.com/office/drawing/2010/main" val="0"/>
              </a:ext>
            </a:extLst>
          </a:blip>
          <a:srcRect l="6664" t="15789" r="58672" b="16177"/>
          <a:stretch/>
        </p:blipFill>
        <p:spPr>
          <a:xfrm>
            <a:off x="10516027" y="0"/>
            <a:ext cx="1675545" cy="1122364"/>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6539FA2-365E-E31A-F02F-9FB815FEA191}"/>
                  </a:ext>
                </a:extLst>
              </p:cNvPr>
              <p:cNvSpPr txBox="1"/>
              <p:nvPr/>
            </p:nvSpPr>
            <p:spPr>
              <a:xfrm>
                <a:off x="3991667" y="3261485"/>
                <a:ext cx="3314271" cy="351956"/>
              </a:xfrm>
              <a:prstGeom prst="rect">
                <a:avLst/>
              </a:prstGeom>
              <a:noFill/>
              <a:ln w="38100">
                <a:solidFill>
                  <a:srgbClr val="262261"/>
                </a:solidFill>
              </a:ln>
            </p:spPr>
            <p:txBody>
              <a:bodyPr wrap="square">
                <a:spAutoFit/>
              </a:bodyPr>
              <a:lstStyle/>
              <a:p>
                <a:pPr marL="38100">
                  <a:lnSpc>
                    <a:spcPct val="90000"/>
                  </a:lnSpc>
                  <a:buClr>
                    <a:srgbClr val="EE3A89"/>
                  </a:buClr>
                  <a:buSzPts val="3000"/>
                </a:pPr>
                <a14:m>
                  <m:oMathPara xmlns:m="http://schemas.openxmlformats.org/officeDocument/2006/math">
                    <m:oMathParaPr>
                      <m:jc m:val="centerGroup"/>
                    </m:oMathParaPr>
                    <m:oMath xmlns:m="http://schemas.openxmlformats.org/officeDocument/2006/math">
                      <m:acc>
                        <m:accPr>
                          <m:chr m:val="̂"/>
                          <m:ctrlPr>
                            <a:rPr lang="en-AU" b="1" i="1">
                              <a:solidFill>
                                <a:srgbClr val="EE3A89"/>
                              </a:solidFill>
                              <a:latin typeface="Cambria Math" panose="02040503050406030204" pitchFamily="18" charset="0"/>
                            </a:rPr>
                          </m:ctrlPr>
                        </m:accPr>
                        <m:e>
                          <m:r>
                            <a:rPr lang="en-AU" b="1" i="1">
                              <a:solidFill>
                                <a:srgbClr val="EE3A89"/>
                              </a:solidFill>
                              <a:latin typeface="Cambria Math" panose="02040503050406030204" pitchFamily="18" charset="0"/>
                            </a:rPr>
                            <m:t>𝑰</m:t>
                          </m:r>
                        </m:e>
                      </m:acc>
                      <m:d>
                        <m:dPr>
                          <m:ctrlPr>
                            <a:rPr lang="en-AU" b="1" i="1">
                              <a:solidFill>
                                <a:srgbClr val="EE3A89"/>
                              </a:solidFill>
                              <a:latin typeface="Cambria Math" panose="02040503050406030204" pitchFamily="18" charset="0"/>
                            </a:rPr>
                          </m:ctrlPr>
                        </m:dPr>
                        <m:e>
                          <m:r>
                            <a:rPr lang="en-AU" b="1" i="1">
                              <a:solidFill>
                                <a:srgbClr val="EE3A89"/>
                              </a:solidFill>
                              <a:latin typeface="Cambria Math" panose="02040503050406030204" pitchFamily="18" charset="0"/>
                            </a:rPr>
                            <m:t>𝒕</m:t>
                          </m:r>
                        </m:e>
                      </m:d>
                      <m:r>
                        <a:rPr lang="en-AU" b="1" i="1">
                          <a:solidFill>
                            <a:srgbClr val="262261"/>
                          </a:solidFill>
                          <a:latin typeface="Cambria Math" panose="02040503050406030204" pitchFamily="18" charset="0"/>
                        </a:rPr>
                        <m:t>=</m:t>
                      </m:r>
                      <m:acc>
                        <m:accPr>
                          <m:chr m:val="̂"/>
                          <m:ctrlPr>
                            <a:rPr lang="en-AU" b="1" i="1">
                              <a:solidFill>
                                <a:srgbClr val="EE3A89"/>
                              </a:solidFill>
                              <a:latin typeface="Cambria Math" panose="02040503050406030204" pitchFamily="18" charset="0"/>
                            </a:rPr>
                          </m:ctrlPr>
                        </m:accPr>
                        <m:e>
                          <m:r>
                            <a:rPr lang="en-AU" b="1" i="1">
                              <a:solidFill>
                                <a:srgbClr val="EE3A89"/>
                              </a:solidFill>
                              <a:latin typeface="Cambria Math" panose="02040503050406030204" pitchFamily="18" charset="0"/>
                            </a:rPr>
                            <m:t>𝑰</m:t>
                          </m:r>
                        </m:e>
                      </m:acc>
                      <m:sSup>
                        <m:sSupPr>
                          <m:ctrlPr>
                            <a:rPr lang="en-AU" b="1" i="1">
                              <a:solidFill>
                                <a:srgbClr val="262261"/>
                              </a:solidFill>
                              <a:latin typeface="Cambria Math" panose="02040503050406030204" pitchFamily="18" charset="0"/>
                            </a:rPr>
                          </m:ctrlPr>
                        </m:sSupPr>
                        <m:e>
                          <m:r>
                            <a:rPr lang="en-AU" b="1" i="1" smtClean="0">
                              <a:solidFill>
                                <a:srgbClr val="EE3A89"/>
                              </a:solidFill>
                              <a:latin typeface="Cambria Math" panose="02040503050406030204" pitchFamily="18" charset="0"/>
                            </a:rPr>
                            <m:t>(</m:t>
                          </m:r>
                          <m:r>
                            <a:rPr lang="en-AU" b="1" i="1" smtClean="0">
                              <a:solidFill>
                                <a:srgbClr val="EE3A89"/>
                              </a:solidFill>
                              <a:latin typeface="Cambria Math" panose="02040503050406030204" pitchFamily="18" charset="0"/>
                            </a:rPr>
                            <m:t>𝒕</m:t>
                          </m:r>
                          <m:r>
                            <a:rPr lang="en-AU" b="1" i="1" smtClean="0">
                              <a:solidFill>
                                <a:srgbClr val="EE3A89"/>
                              </a:solidFill>
                              <a:latin typeface="Cambria Math" panose="02040503050406030204" pitchFamily="18" charset="0"/>
                            </a:rPr>
                            <m:t>−</m:t>
                          </m:r>
                          <m:r>
                            <a:rPr lang="en-AU" b="1" i="1" smtClean="0">
                              <a:solidFill>
                                <a:srgbClr val="EE3A89"/>
                              </a:solidFill>
                              <a:latin typeface="Cambria Math" panose="02040503050406030204" pitchFamily="18" charset="0"/>
                            </a:rPr>
                            <m:t>𝟏</m:t>
                          </m:r>
                          <m:r>
                            <a:rPr lang="en-AU" b="1" i="1">
                              <a:solidFill>
                                <a:srgbClr val="EE3A89"/>
                              </a:solidFill>
                              <a:latin typeface="Cambria Math" panose="02040503050406030204" pitchFamily="18" charset="0"/>
                            </a:rPr>
                            <m:t>)</m:t>
                          </m:r>
                          <m:r>
                            <a:rPr lang="en-AU" b="1" i="1">
                              <a:solidFill>
                                <a:srgbClr val="262261"/>
                              </a:solidFill>
                              <a:latin typeface="Cambria Math" panose="02040503050406030204" pitchFamily="18" charset="0"/>
                            </a:rPr>
                            <m:t>𝒆</m:t>
                          </m:r>
                        </m:e>
                        <m:sup>
                          <m:r>
                            <a:rPr lang="en-AU" b="1" i="1" smtClean="0">
                              <a:solidFill>
                                <a:srgbClr val="262261"/>
                              </a:solidFill>
                              <a:latin typeface="Cambria Math" panose="02040503050406030204" pitchFamily="18" charset="0"/>
                            </a:rPr>
                            <m:t>𝒓</m:t>
                          </m:r>
                          <m:r>
                            <a:rPr lang="en-AU" b="1" i="1" smtClean="0">
                              <a:solidFill>
                                <a:srgbClr val="262261"/>
                              </a:solidFill>
                              <a:latin typeface="Cambria Math" panose="02040503050406030204" pitchFamily="18" charset="0"/>
                            </a:rPr>
                            <m:t>(</m:t>
                          </m:r>
                          <m:r>
                            <a:rPr lang="en-AU" b="1" i="1" smtClean="0">
                              <a:solidFill>
                                <a:srgbClr val="262261"/>
                              </a:solidFill>
                              <a:latin typeface="Cambria Math" panose="02040503050406030204" pitchFamily="18" charset="0"/>
                            </a:rPr>
                            <m:t>𝒕</m:t>
                          </m:r>
                          <m:r>
                            <a:rPr lang="en-AU" b="1" i="1" smtClean="0">
                              <a:solidFill>
                                <a:srgbClr val="262261"/>
                              </a:solidFill>
                              <a:latin typeface="Cambria Math" panose="02040503050406030204" pitchFamily="18" charset="0"/>
                            </a:rPr>
                            <m:t>)</m:t>
                          </m:r>
                        </m:sup>
                      </m:sSup>
                    </m:oMath>
                  </m:oMathPara>
                </a14:m>
                <a:endParaRPr lang="en-AU" sz="1800" b="1" dirty="0">
                  <a:solidFill>
                    <a:srgbClr val="86B8CD"/>
                  </a:solidFill>
                </a:endParaRPr>
              </a:p>
            </p:txBody>
          </p:sp>
        </mc:Choice>
        <mc:Fallback xmlns="">
          <p:sp>
            <p:nvSpPr>
              <p:cNvPr id="4" name="TextBox 3">
                <a:extLst>
                  <a:ext uri="{FF2B5EF4-FFF2-40B4-BE49-F238E27FC236}">
                    <a16:creationId xmlns:a16="http://schemas.microsoft.com/office/drawing/2014/main" id="{36539FA2-365E-E31A-F02F-9FB815FEA191}"/>
                  </a:ext>
                </a:extLst>
              </p:cNvPr>
              <p:cNvSpPr txBox="1">
                <a:spLocks noRot="1" noChangeAspect="1" noMove="1" noResize="1" noEditPoints="1" noAdjustHandles="1" noChangeArrowheads="1" noChangeShapeType="1" noTextEdit="1"/>
              </p:cNvSpPr>
              <p:nvPr/>
            </p:nvSpPr>
            <p:spPr>
              <a:xfrm>
                <a:off x="3991667" y="3261485"/>
                <a:ext cx="3314271" cy="351956"/>
              </a:xfrm>
              <a:prstGeom prst="rect">
                <a:avLst/>
              </a:prstGeom>
              <a:blipFill>
                <a:blip r:embed="rId5"/>
                <a:stretch>
                  <a:fillRect t="-1563" b="-10938"/>
                </a:stretch>
              </a:blipFill>
              <a:ln w="38100">
                <a:solidFill>
                  <a:srgbClr val="262261"/>
                </a:solidFill>
              </a:ln>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6" name="Google Shape;98;g33ff1cc942e_0_52">
                <a:extLst>
                  <a:ext uri="{FF2B5EF4-FFF2-40B4-BE49-F238E27FC236}">
                    <a16:creationId xmlns:a16="http://schemas.microsoft.com/office/drawing/2014/main" id="{F1CAF27F-B2EA-8591-C15E-E2BA5E8CDF5B}"/>
                  </a:ext>
                </a:extLst>
              </p:cNvPr>
              <p:cNvSpPr txBox="1"/>
              <p:nvPr/>
            </p:nvSpPr>
            <p:spPr>
              <a:xfrm>
                <a:off x="268847" y="5072076"/>
                <a:ext cx="11377800" cy="2428021"/>
              </a:xfrm>
              <a:prstGeom prst="rect">
                <a:avLst/>
              </a:prstGeom>
              <a:noFill/>
              <a:ln>
                <a:noFill/>
              </a:ln>
            </p:spPr>
            <p:txBody>
              <a:bodyPr spcFirstLastPara="1" wrap="square" lIns="91425" tIns="45700" rIns="91425" bIns="45700" anchor="t" anchorCtr="0">
                <a:noAutofit/>
              </a:bodyPr>
              <a:lstStyle/>
              <a:p>
                <a:pPr marL="228600" indent="-228600">
                  <a:lnSpc>
                    <a:spcPct val="90000"/>
                  </a:lnSpc>
                  <a:buClr>
                    <a:srgbClr val="EE3A89"/>
                  </a:buClr>
                  <a:buSzPts val="3000"/>
                  <a:buFont typeface="Arial"/>
                  <a:buChar char="•"/>
                </a:pPr>
                <a:r>
                  <a:rPr lang="en-AU" sz="2000" b="1" dirty="0">
                    <a:solidFill>
                      <a:srgbClr val="262261"/>
                    </a:solidFill>
                  </a:rPr>
                  <a:t>We can calculate the modelled infection incidence, </a:t>
                </a:r>
                <a14:m>
                  <m:oMath xmlns:m="http://schemas.openxmlformats.org/officeDocument/2006/math">
                    <m:acc>
                      <m:accPr>
                        <m:chr m:val="̂"/>
                        <m:ctrlPr>
                          <a:rPr lang="en-AU" sz="2000" b="1" i="1">
                            <a:solidFill>
                              <a:srgbClr val="EE3A89"/>
                            </a:solidFill>
                            <a:latin typeface="Cambria Math" panose="02040503050406030204" pitchFamily="18" charset="0"/>
                          </a:rPr>
                        </m:ctrlPr>
                      </m:accPr>
                      <m:e>
                        <m:r>
                          <a:rPr lang="en-AU" sz="2000" b="1" i="1">
                            <a:solidFill>
                              <a:srgbClr val="EE3A89"/>
                            </a:solidFill>
                            <a:latin typeface="Cambria Math" panose="02040503050406030204" pitchFamily="18" charset="0"/>
                          </a:rPr>
                          <m:t>𝑰</m:t>
                        </m:r>
                      </m:e>
                    </m:acc>
                    <m:d>
                      <m:dPr>
                        <m:ctrlPr>
                          <a:rPr lang="en-AU" sz="2000" b="1" i="1">
                            <a:solidFill>
                              <a:srgbClr val="EE3A89"/>
                            </a:solidFill>
                            <a:latin typeface="Cambria Math" panose="02040503050406030204" pitchFamily="18" charset="0"/>
                          </a:rPr>
                        </m:ctrlPr>
                      </m:dPr>
                      <m:e>
                        <m:r>
                          <a:rPr lang="en-AU" sz="2000" b="1" i="1">
                            <a:solidFill>
                              <a:srgbClr val="EE3A89"/>
                            </a:solidFill>
                            <a:latin typeface="Cambria Math" panose="02040503050406030204" pitchFamily="18" charset="0"/>
                          </a:rPr>
                          <m:t>𝒕</m:t>
                        </m:r>
                      </m:e>
                    </m:d>
                  </m:oMath>
                </a14:m>
                <a:r>
                  <a:rPr lang="en-AU" sz="2000" b="1" dirty="0">
                    <a:solidFill>
                      <a:srgbClr val="262261"/>
                    </a:solidFill>
                  </a:rPr>
                  <a:t>, from the growth rate using the equation above and fit it to data </a:t>
                </a:r>
              </a:p>
              <a:p>
                <a:pPr marL="228600" lvl="0" indent="-228600">
                  <a:lnSpc>
                    <a:spcPct val="90000"/>
                  </a:lnSpc>
                  <a:buClr>
                    <a:srgbClr val="EE3A89"/>
                  </a:buClr>
                  <a:buSzPts val="3000"/>
                  <a:buFont typeface="Arial"/>
                  <a:buChar char="•"/>
                </a:pPr>
                <a:endParaRPr lang="en-AU" sz="2000" b="1" dirty="0">
                  <a:solidFill>
                    <a:srgbClr val="262261"/>
                  </a:solidFill>
                </a:endParaRPr>
              </a:p>
              <a:p>
                <a:pPr marL="228600" lvl="0" indent="-228600">
                  <a:lnSpc>
                    <a:spcPct val="90000"/>
                  </a:lnSpc>
                  <a:buClr>
                    <a:srgbClr val="EE3A89"/>
                  </a:buClr>
                  <a:buSzPts val="3000"/>
                  <a:buFont typeface="Arial"/>
                  <a:buChar char="•"/>
                </a:pPr>
                <a:r>
                  <a:rPr lang="en-AU" sz="2000" b="1" dirty="0">
                    <a:solidFill>
                      <a:srgbClr val="262261"/>
                    </a:solidFill>
                  </a:rPr>
                  <a:t>We can make assumptions about how </a:t>
                </a:r>
                <a14:m>
                  <m:oMath xmlns:m="http://schemas.openxmlformats.org/officeDocument/2006/math">
                    <m:r>
                      <a:rPr lang="en-AU" sz="2000" b="1" i="1" smtClean="0">
                        <a:solidFill>
                          <a:srgbClr val="262261"/>
                        </a:solidFill>
                        <a:latin typeface="Cambria Math" panose="02040503050406030204" pitchFamily="18" charset="0"/>
                      </a:rPr>
                      <m:t>𝒓</m:t>
                    </m:r>
                    <m:r>
                      <a:rPr lang="en-AU" sz="2000" b="1" i="1" smtClean="0">
                        <a:solidFill>
                          <a:srgbClr val="262261"/>
                        </a:solidFill>
                        <a:latin typeface="Cambria Math" panose="02040503050406030204" pitchFamily="18" charset="0"/>
                      </a:rPr>
                      <m:t>(</m:t>
                    </m:r>
                    <m:r>
                      <a:rPr lang="en-AU" sz="2000" b="1" i="1" smtClean="0">
                        <a:solidFill>
                          <a:srgbClr val="262261"/>
                        </a:solidFill>
                        <a:latin typeface="Cambria Math" panose="02040503050406030204" pitchFamily="18" charset="0"/>
                      </a:rPr>
                      <m:t>𝒕</m:t>
                    </m:r>
                    <m:r>
                      <a:rPr lang="en-AU" sz="2000" b="1" i="1" smtClean="0">
                        <a:solidFill>
                          <a:srgbClr val="262261"/>
                        </a:solidFill>
                        <a:latin typeface="Cambria Math" panose="02040503050406030204" pitchFamily="18" charset="0"/>
                      </a:rPr>
                      <m:t>)</m:t>
                    </m:r>
                  </m:oMath>
                </a14:m>
                <a:r>
                  <a:rPr lang="en-AU" sz="2000" b="1" dirty="0">
                    <a:solidFill>
                      <a:srgbClr val="262261"/>
                    </a:solidFill>
                  </a:rPr>
                  <a:t> or </a:t>
                </a:r>
                <a14:m>
                  <m:oMath xmlns:m="http://schemas.openxmlformats.org/officeDocument/2006/math">
                    <m:sSub>
                      <m:sSubPr>
                        <m:ctrlPr>
                          <a:rPr lang="en-AU" sz="2000" b="1" i="1" smtClean="0">
                            <a:solidFill>
                              <a:srgbClr val="262261"/>
                            </a:solidFill>
                            <a:latin typeface="Cambria Math" panose="02040503050406030204" pitchFamily="18" charset="0"/>
                          </a:rPr>
                        </m:ctrlPr>
                      </m:sSubPr>
                      <m:e>
                        <m:r>
                          <a:rPr lang="en-AU" sz="2000" b="1" i="1" smtClean="0">
                            <a:solidFill>
                              <a:srgbClr val="262261"/>
                            </a:solidFill>
                            <a:latin typeface="Cambria Math" panose="02040503050406030204" pitchFamily="18" charset="0"/>
                          </a:rPr>
                          <m:t>𝑹</m:t>
                        </m:r>
                      </m:e>
                      <m:sub>
                        <m:r>
                          <a:rPr lang="en-AU" sz="2000" b="1" i="1" smtClean="0">
                            <a:solidFill>
                              <a:srgbClr val="262261"/>
                            </a:solidFill>
                            <a:latin typeface="Cambria Math" panose="02040503050406030204" pitchFamily="18" charset="0"/>
                          </a:rPr>
                          <m:t>𝒆</m:t>
                        </m:r>
                      </m:sub>
                    </m:sSub>
                    <m:d>
                      <m:dPr>
                        <m:ctrlPr>
                          <a:rPr lang="en-AU" sz="2000" b="1" i="1" smtClean="0">
                            <a:solidFill>
                              <a:srgbClr val="262261"/>
                            </a:solidFill>
                            <a:latin typeface="Cambria Math" panose="02040503050406030204" pitchFamily="18" charset="0"/>
                          </a:rPr>
                        </m:ctrlPr>
                      </m:dPr>
                      <m:e>
                        <m:r>
                          <a:rPr lang="en-AU" sz="2000" b="1" i="1" smtClean="0">
                            <a:solidFill>
                              <a:srgbClr val="262261"/>
                            </a:solidFill>
                            <a:latin typeface="Cambria Math" panose="02040503050406030204" pitchFamily="18" charset="0"/>
                          </a:rPr>
                          <m:t>𝒕</m:t>
                        </m:r>
                      </m:e>
                    </m:d>
                  </m:oMath>
                </a14:m>
                <a:r>
                  <a:rPr lang="en-AU" sz="2000" b="1" dirty="0">
                    <a:solidFill>
                      <a:srgbClr val="262261"/>
                    </a:solidFill>
                  </a:rPr>
                  <a:t> vary over time.</a:t>
                </a:r>
              </a:p>
              <a:p>
                <a:pPr marL="685800" lvl="1" indent="-228600">
                  <a:lnSpc>
                    <a:spcPct val="90000"/>
                  </a:lnSpc>
                  <a:buClr>
                    <a:srgbClr val="EE3A89"/>
                  </a:buClr>
                  <a:buSzPts val="3000"/>
                  <a:buFont typeface="Arial"/>
                  <a:buChar char="•"/>
                </a:pPr>
                <a:r>
                  <a:rPr lang="en-AU" sz="2000" b="1" dirty="0">
                    <a:solidFill>
                      <a:srgbClr val="262261"/>
                    </a:solidFill>
                  </a:rPr>
                  <a:t>For example, in our next slide we will assume that </a:t>
                </a:r>
                <a14:m>
                  <m:oMath xmlns:m="http://schemas.openxmlformats.org/officeDocument/2006/math">
                    <m:r>
                      <a:rPr lang="en-AU" sz="2000" b="1" i="1">
                        <a:solidFill>
                          <a:srgbClr val="262261"/>
                        </a:solidFill>
                        <a:latin typeface="Cambria Math" panose="02040503050406030204" pitchFamily="18" charset="0"/>
                      </a:rPr>
                      <m:t>𝒓</m:t>
                    </m:r>
                    <m:r>
                      <a:rPr lang="en-AU" sz="2000" b="1" i="1">
                        <a:solidFill>
                          <a:srgbClr val="262261"/>
                        </a:solidFill>
                        <a:latin typeface="Cambria Math" panose="02040503050406030204" pitchFamily="18" charset="0"/>
                      </a:rPr>
                      <m:t>(</m:t>
                    </m:r>
                    <m:r>
                      <a:rPr lang="en-AU" sz="2000" b="1" i="1">
                        <a:solidFill>
                          <a:srgbClr val="262261"/>
                        </a:solidFill>
                        <a:latin typeface="Cambria Math" panose="02040503050406030204" pitchFamily="18" charset="0"/>
                      </a:rPr>
                      <m:t>𝒕</m:t>
                    </m:r>
                    <m:r>
                      <a:rPr lang="en-AU" sz="2000" b="1" i="1">
                        <a:solidFill>
                          <a:srgbClr val="262261"/>
                        </a:solidFill>
                        <a:latin typeface="Cambria Math" panose="02040503050406030204" pitchFamily="18" charset="0"/>
                      </a:rPr>
                      <m:t>)</m:t>
                    </m:r>
                  </m:oMath>
                </a14:m>
                <a:r>
                  <a:rPr lang="en-AU" sz="2000" b="1" dirty="0">
                    <a:solidFill>
                      <a:srgbClr val="262261"/>
                    </a:solidFill>
                  </a:rPr>
                  <a:t> varies smoothly over time</a:t>
                </a:r>
              </a:p>
              <a:p>
                <a:pPr marL="228600" indent="-228600">
                  <a:lnSpc>
                    <a:spcPct val="90000"/>
                  </a:lnSpc>
                  <a:buClr>
                    <a:srgbClr val="EE3A89"/>
                  </a:buClr>
                  <a:buSzPts val="3000"/>
                  <a:buFont typeface="Arial"/>
                  <a:buChar char="•"/>
                </a:pPr>
                <a:endParaRPr lang="en-AU" sz="2000" b="1" dirty="0">
                  <a:solidFill>
                    <a:srgbClr val="262261"/>
                  </a:solidFill>
                </a:endParaRPr>
              </a:p>
              <a:p>
                <a:pPr marL="228600" lvl="0" indent="-228600">
                  <a:lnSpc>
                    <a:spcPct val="90000"/>
                  </a:lnSpc>
                  <a:buClr>
                    <a:srgbClr val="EE3A89"/>
                  </a:buClr>
                  <a:buSzPts val="3000"/>
                  <a:buFont typeface="Arial"/>
                  <a:buChar char="•"/>
                </a:pPr>
                <a:endParaRPr lang="en-AU" sz="2000" b="1" dirty="0">
                  <a:solidFill>
                    <a:srgbClr val="262261"/>
                  </a:solidFill>
                </a:endParaRPr>
              </a:p>
            </p:txBody>
          </p:sp>
        </mc:Choice>
        <mc:Fallback xmlns="">
          <p:sp>
            <p:nvSpPr>
              <p:cNvPr id="6" name="Google Shape;98;g33ff1cc942e_0_52">
                <a:extLst>
                  <a:ext uri="{FF2B5EF4-FFF2-40B4-BE49-F238E27FC236}">
                    <a16:creationId xmlns:a16="http://schemas.microsoft.com/office/drawing/2014/main" id="{F1CAF27F-B2EA-8591-C15E-E2BA5E8CDF5B}"/>
                  </a:ext>
                </a:extLst>
              </p:cNvPr>
              <p:cNvSpPr txBox="1">
                <a:spLocks noRot="1" noChangeAspect="1" noMove="1" noResize="1" noEditPoints="1" noAdjustHandles="1" noChangeArrowheads="1" noChangeShapeType="1" noTextEdit="1"/>
              </p:cNvSpPr>
              <p:nvPr/>
            </p:nvSpPr>
            <p:spPr>
              <a:xfrm>
                <a:off x="268847" y="5072076"/>
                <a:ext cx="11377800" cy="2428021"/>
              </a:xfrm>
              <a:prstGeom prst="rect">
                <a:avLst/>
              </a:prstGeom>
              <a:blipFill>
                <a:blip r:embed="rId6"/>
                <a:stretch>
                  <a:fillRect l="-1115" t="-7292"/>
                </a:stretch>
              </a:blipFill>
              <a:ln>
                <a:noFill/>
              </a:ln>
            </p:spPr>
            <p:txBody>
              <a:bodyPr/>
              <a:lstStyle/>
              <a:p>
                <a:r>
                  <a:rPr lang="en-US">
                    <a:noFill/>
                  </a:rPr>
                  <a:t> </a:t>
                </a:r>
              </a:p>
            </p:txBody>
          </p:sp>
        </mc:Fallback>
      </mc:AlternateContent>
      <p:sp>
        <p:nvSpPr>
          <p:cNvPr id="5" name="Google Shape;125;g33ff1cc942e_0_88">
            <a:extLst>
              <a:ext uri="{FF2B5EF4-FFF2-40B4-BE49-F238E27FC236}">
                <a16:creationId xmlns:a16="http://schemas.microsoft.com/office/drawing/2014/main" id="{1692AD30-8D9D-0A46-D028-FD00C81BC340}"/>
              </a:ext>
            </a:extLst>
          </p:cNvPr>
          <p:cNvSpPr txBox="1"/>
          <p:nvPr/>
        </p:nvSpPr>
        <p:spPr>
          <a:xfrm>
            <a:off x="1484343" y="3429000"/>
            <a:ext cx="1745857" cy="1085599"/>
          </a:xfrm>
          <a:prstGeom prst="rect">
            <a:avLst/>
          </a:prstGeom>
          <a:noFill/>
          <a:ln>
            <a:noFill/>
          </a:ln>
        </p:spPr>
        <p:txBody>
          <a:bodyPr spcFirstLastPara="1" wrap="square" lIns="91425" tIns="45700" rIns="91425" bIns="45700" anchor="t" anchorCtr="0">
            <a:noAutofit/>
          </a:bodyPr>
          <a:lstStyle/>
          <a:p>
            <a:pPr marR="0" lvl="0" algn="l" rtl="0">
              <a:spcBef>
                <a:spcPts val="0"/>
              </a:spcBef>
              <a:spcAft>
                <a:spcPts val="0"/>
              </a:spcAft>
              <a:buClr>
                <a:srgbClr val="EE3A89"/>
              </a:buClr>
              <a:buSzPts val="3000"/>
            </a:pPr>
            <a:r>
              <a:rPr lang="en-AU" sz="2000" b="1" dirty="0">
                <a:solidFill>
                  <a:srgbClr val="EE3A89"/>
                </a:solidFill>
              </a:rPr>
              <a:t>Infection incidence at current time</a:t>
            </a:r>
          </a:p>
        </p:txBody>
      </p:sp>
      <p:cxnSp>
        <p:nvCxnSpPr>
          <p:cNvPr id="7" name="Google Shape;186;p3">
            <a:extLst>
              <a:ext uri="{FF2B5EF4-FFF2-40B4-BE49-F238E27FC236}">
                <a16:creationId xmlns:a16="http://schemas.microsoft.com/office/drawing/2014/main" id="{7AF7299E-6950-D6AB-73ED-BAD83A61A3EF}"/>
              </a:ext>
            </a:extLst>
          </p:cNvPr>
          <p:cNvCxnSpPr>
            <a:cxnSpLocks/>
          </p:cNvCxnSpPr>
          <p:nvPr/>
        </p:nvCxnSpPr>
        <p:spPr>
          <a:xfrm flipV="1">
            <a:off x="3138508" y="3439726"/>
            <a:ext cx="1469078" cy="432937"/>
          </a:xfrm>
          <a:prstGeom prst="straightConnector1">
            <a:avLst/>
          </a:prstGeom>
          <a:noFill/>
          <a:ln w="38100" cap="flat" cmpd="sng">
            <a:solidFill>
              <a:srgbClr val="EE3A89"/>
            </a:solidFill>
            <a:prstDash val="solid"/>
            <a:miter lim="800000"/>
            <a:headEnd type="none" w="sm" len="sm"/>
            <a:tailEnd type="triangle" w="med" len="med"/>
          </a:ln>
        </p:spPr>
      </p:cxnSp>
      <p:cxnSp>
        <p:nvCxnSpPr>
          <p:cNvPr id="8" name="Google Shape;186;p3">
            <a:extLst>
              <a:ext uri="{FF2B5EF4-FFF2-40B4-BE49-F238E27FC236}">
                <a16:creationId xmlns:a16="http://schemas.microsoft.com/office/drawing/2014/main" id="{76532434-139D-40F3-0D42-763387CE7EC6}"/>
              </a:ext>
            </a:extLst>
          </p:cNvPr>
          <p:cNvCxnSpPr>
            <a:cxnSpLocks/>
          </p:cNvCxnSpPr>
          <p:nvPr/>
        </p:nvCxnSpPr>
        <p:spPr>
          <a:xfrm flipV="1">
            <a:off x="5687007" y="3513762"/>
            <a:ext cx="0" cy="527808"/>
          </a:xfrm>
          <a:prstGeom prst="straightConnector1">
            <a:avLst/>
          </a:prstGeom>
          <a:noFill/>
          <a:ln w="38100" cap="flat" cmpd="sng">
            <a:solidFill>
              <a:srgbClr val="EE3A89"/>
            </a:solidFill>
            <a:prstDash val="solid"/>
            <a:miter lim="800000"/>
            <a:headEnd type="none" w="sm" len="sm"/>
            <a:tailEnd type="triangle" w="med" len="med"/>
          </a:ln>
        </p:spPr>
      </p:cxnSp>
      <p:cxnSp>
        <p:nvCxnSpPr>
          <p:cNvPr id="9" name="Google Shape;186;p3">
            <a:extLst>
              <a:ext uri="{FF2B5EF4-FFF2-40B4-BE49-F238E27FC236}">
                <a16:creationId xmlns:a16="http://schemas.microsoft.com/office/drawing/2014/main" id="{EAF60C60-08FF-35E9-DBC9-514EA689879C}"/>
              </a:ext>
            </a:extLst>
          </p:cNvPr>
          <p:cNvCxnSpPr>
            <a:cxnSpLocks/>
          </p:cNvCxnSpPr>
          <p:nvPr/>
        </p:nvCxnSpPr>
        <p:spPr>
          <a:xfrm flipH="1" flipV="1">
            <a:off x="6706165" y="3404478"/>
            <a:ext cx="1050413" cy="268768"/>
          </a:xfrm>
          <a:prstGeom prst="straightConnector1">
            <a:avLst/>
          </a:prstGeom>
          <a:noFill/>
          <a:ln w="38100" cap="flat" cmpd="sng">
            <a:solidFill>
              <a:srgbClr val="262261"/>
            </a:solidFill>
            <a:prstDash val="solid"/>
            <a:miter lim="800000"/>
            <a:headEnd type="none" w="sm" len="sm"/>
            <a:tailEnd type="triangle" w="med" len="med"/>
          </a:ln>
        </p:spPr>
      </p:cxnSp>
      <p:sp>
        <p:nvSpPr>
          <p:cNvPr id="10" name="Google Shape;125;g33ff1cc942e_0_88">
            <a:extLst>
              <a:ext uri="{FF2B5EF4-FFF2-40B4-BE49-F238E27FC236}">
                <a16:creationId xmlns:a16="http://schemas.microsoft.com/office/drawing/2014/main" id="{BFBC38B4-BEE1-04DF-1767-A6D111104C95}"/>
              </a:ext>
            </a:extLst>
          </p:cNvPr>
          <p:cNvSpPr txBox="1"/>
          <p:nvPr/>
        </p:nvSpPr>
        <p:spPr>
          <a:xfrm>
            <a:off x="4607586" y="3981212"/>
            <a:ext cx="2839694" cy="824337"/>
          </a:xfrm>
          <a:prstGeom prst="rect">
            <a:avLst/>
          </a:prstGeom>
          <a:noFill/>
          <a:ln>
            <a:noFill/>
          </a:ln>
        </p:spPr>
        <p:txBody>
          <a:bodyPr spcFirstLastPara="1" wrap="square" lIns="91425" tIns="45700" rIns="91425" bIns="45700" anchor="t" anchorCtr="0">
            <a:noAutofit/>
          </a:bodyPr>
          <a:lstStyle/>
          <a:p>
            <a:pPr marR="0" lvl="0" algn="l" rtl="0">
              <a:spcBef>
                <a:spcPts val="0"/>
              </a:spcBef>
              <a:spcAft>
                <a:spcPts val="0"/>
              </a:spcAft>
              <a:buClr>
                <a:srgbClr val="EE3A89"/>
              </a:buClr>
              <a:buSzPts val="3000"/>
            </a:pPr>
            <a:r>
              <a:rPr lang="en-AU" sz="2000" b="1" dirty="0">
                <a:solidFill>
                  <a:srgbClr val="EE3A89"/>
                </a:solidFill>
              </a:rPr>
              <a:t>Infection incidence  at previous time</a:t>
            </a:r>
          </a:p>
        </p:txBody>
      </p:sp>
      <p:sp>
        <p:nvSpPr>
          <p:cNvPr id="11" name="Google Shape;125;g33ff1cc942e_0_88">
            <a:extLst>
              <a:ext uri="{FF2B5EF4-FFF2-40B4-BE49-F238E27FC236}">
                <a16:creationId xmlns:a16="http://schemas.microsoft.com/office/drawing/2014/main" id="{42E96A78-5B25-1CBE-6DA5-C9A6D60D4EBF}"/>
              </a:ext>
            </a:extLst>
          </p:cNvPr>
          <p:cNvSpPr txBox="1"/>
          <p:nvPr/>
        </p:nvSpPr>
        <p:spPr>
          <a:xfrm>
            <a:off x="7826053" y="3439726"/>
            <a:ext cx="2321931" cy="1085598"/>
          </a:xfrm>
          <a:prstGeom prst="rect">
            <a:avLst/>
          </a:prstGeom>
          <a:noFill/>
          <a:ln>
            <a:noFill/>
          </a:ln>
        </p:spPr>
        <p:txBody>
          <a:bodyPr spcFirstLastPara="1" wrap="square" lIns="91425" tIns="45700" rIns="91425" bIns="45700" anchor="t" anchorCtr="0">
            <a:noAutofit/>
          </a:bodyPr>
          <a:lstStyle/>
          <a:p>
            <a:pPr marR="0" lvl="0" algn="l" rtl="0">
              <a:spcBef>
                <a:spcPts val="0"/>
              </a:spcBef>
              <a:spcAft>
                <a:spcPts val="0"/>
              </a:spcAft>
              <a:buClr>
                <a:srgbClr val="EE3A89"/>
              </a:buClr>
              <a:buSzPts val="3000"/>
            </a:pPr>
            <a:r>
              <a:rPr lang="en-AU" sz="2000" b="1" dirty="0">
                <a:solidFill>
                  <a:srgbClr val="262261"/>
                </a:solidFill>
              </a:rPr>
              <a:t>Growth rate from previous time to current time</a:t>
            </a:r>
          </a:p>
        </p:txBody>
      </p:sp>
    </p:spTree>
    <p:extLst>
      <p:ext uri="{BB962C8B-B14F-4D97-AF65-F5344CB8AC3E}">
        <p14:creationId xmlns:p14="http://schemas.microsoft.com/office/powerpoint/2010/main" val="3348910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6">
          <a:extLst>
            <a:ext uri="{FF2B5EF4-FFF2-40B4-BE49-F238E27FC236}">
              <a16:creationId xmlns:a16="http://schemas.microsoft.com/office/drawing/2014/main" id="{C3830ABE-B2DF-CCAB-39D3-C2D380DFF66F}"/>
            </a:ext>
          </a:extLst>
        </p:cNvPr>
        <p:cNvGrpSpPr/>
        <p:nvPr/>
      </p:nvGrpSpPr>
      <p:grpSpPr>
        <a:xfrm>
          <a:off x="0" y="0"/>
          <a:ext cx="0" cy="0"/>
          <a:chOff x="0" y="0"/>
          <a:chExt cx="0" cy="0"/>
        </a:xfrm>
      </p:grpSpPr>
      <p:pic>
        <p:nvPicPr>
          <p:cNvPr id="23" name="Picture 22" descr="A diagram of different types of graphs&#10;&#10;AI-generated content may be incorrect.">
            <a:extLst>
              <a:ext uri="{FF2B5EF4-FFF2-40B4-BE49-F238E27FC236}">
                <a16:creationId xmlns:a16="http://schemas.microsoft.com/office/drawing/2014/main" id="{9EE28FD5-D90D-5031-913D-508DCD336B68}"/>
              </a:ext>
            </a:extLst>
          </p:cNvPr>
          <p:cNvPicPr>
            <a:picLocks noChangeAspect="1"/>
          </p:cNvPicPr>
          <p:nvPr/>
        </p:nvPicPr>
        <p:blipFill>
          <a:blip r:embed="rId3">
            <a:extLst>
              <a:ext uri="{28A0092B-C50C-407E-A947-70E740481C1C}">
                <a14:useLocalDpi xmlns:a14="http://schemas.microsoft.com/office/drawing/2010/main" val="0"/>
              </a:ext>
            </a:extLst>
          </a:blip>
          <a:srcRect b="75318"/>
          <a:stretch>
            <a:fillRect/>
          </a:stretch>
        </p:blipFill>
        <p:spPr>
          <a:xfrm>
            <a:off x="672383" y="688062"/>
            <a:ext cx="6169937" cy="1522876"/>
          </a:xfrm>
          <a:prstGeom prst="rect">
            <a:avLst/>
          </a:prstGeom>
        </p:spPr>
      </p:pic>
      <p:pic>
        <p:nvPicPr>
          <p:cNvPr id="11" name="Picture 10" descr="A diagram of different types of graphs&#10;&#10;AI-generated content may be incorrect.">
            <a:extLst>
              <a:ext uri="{FF2B5EF4-FFF2-40B4-BE49-F238E27FC236}">
                <a16:creationId xmlns:a16="http://schemas.microsoft.com/office/drawing/2014/main" id="{B273A1DD-979D-5E81-B18C-0C82FED63C36}"/>
              </a:ext>
            </a:extLst>
          </p:cNvPr>
          <p:cNvPicPr>
            <a:picLocks noChangeAspect="1"/>
          </p:cNvPicPr>
          <p:nvPr/>
        </p:nvPicPr>
        <p:blipFill>
          <a:blip r:embed="rId3">
            <a:extLst>
              <a:ext uri="{28A0092B-C50C-407E-A947-70E740481C1C}">
                <a14:useLocalDpi xmlns:a14="http://schemas.microsoft.com/office/drawing/2010/main" val="0"/>
              </a:ext>
            </a:extLst>
          </a:blip>
          <a:srcRect b="52239"/>
          <a:stretch>
            <a:fillRect/>
          </a:stretch>
        </p:blipFill>
        <p:spPr>
          <a:xfrm>
            <a:off x="672275" y="683447"/>
            <a:ext cx="6169937" cy="2946858"/>
          </a:xfrm>
          <a:prstGeom prst="rect">
            <a:avLst/>
          </a:prstGeom>
        </p:spPr>
      </p:pic>
      <p:pic>
        <p:nvPicPr>
          <p:cNvPr id="12" name="Picture 11" descr="A diagram of different types of graphs&#10;&#10;AI-generated content may be incorrect.">
            <a:extLst>
              <a:ext uri="{FF2B5EF4-FFF2-40B4-BE49-F238E27FC236}">
                <a16:creationId xmlns:a16="http://schemas.microsoft.com/office/drawing/2014/main" id="{7AB80D3E-76CB-2E8A-AFA3-AA2483216D5D}"/>
              </a:ext>
            </a:extLst>
          </p:cNvPr>
          <p:cNvPicPr>
            <a:picLocks noChangeAspect="1"/>
          </p:cNvPicPr>
          <p:nvPr/>
        </p:nvPicPr>
        <p:blipFill>
          <a:blip r:embed="rId3">
            <a:extLst>
              <a:ext uri="{28A0092B-C50C-407E-A947-70E740481C1C}">
                <a14:useLocalDpi xmlns:a14="http://schemas.microsoft.com/office/drawing/2010/main" val="0"/>
              </a:ext>
            </a:extLst>
          </a:blip>
          <a:srcRect b="28242"/>
          <a:stretch>
            <a:fillRect/>
          </a:stretch>
        </p:blipFill>
        <p:spPr>
          <a:xfrm>
            <a:off x="672118" y="676878"/>
            <a:ext cx="6169937" cy="4427385"/>
          </a:xfrm>
          <a:prstGeom prst="rect">
            <a:avLst/>
          </a:prstGeom>
        </p:spPr>
      </p:pic>
      <p:pic>
        <p:nvPicPr>
          <p:cNvPr id="13" name="Picture 12" descr="A diagram of different types of graphs&#10;&#10;AI-generated content may be incorrect.">
            <a:extLst>
              <a:ext uri="{FF2B5EF4-FFF2-40B4-BE49-F238E27FC236}">
                <a16:creationId xmlns:a16="http://schemas.microsoft.com/office/drawing/2014/main" id="{418F4C01-08FD-E6CB-F660-45E4BB6B6A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993" y="683446"/>
            <a:ext cx="6169937" cy="6169937"/>
          </a:xfrm>
          <a:prstGeom prst="rect">
            <a:avLst/>
          </a:prstGeom>
        </p:spPr>
      </p:pic>
      <p:sp>
        <p:nvSpPr>
          <p:cNvPr id="97" name="Google Shape;97;g33ff1cc942e_0_52">
            <a:extLst>
              <a:ext uri="{FF2B5EF4-FFF2-40B4-BE49-F238E27FC236}">
                <a16:creationId xmlns:a16="http://schemas.microsoft.com/office/drawing/2014/main" id="{DB375DC5-95A2-1D70-F80E-CF4122F58A55}"/>
              </a:ext>
            </a:extLst>
          </p:cNvPr>
          <p:cNvSpPr txBox="1">
            <a:spLocks noGrp="1"/>
          </p:cNvSpPr>
          <p:nvPr>
            <p:ph type="title"/>
          </p:nvPr>
        </p:nvSpPr>
        <p:spPr>
          <a:xfrm>
            <a:off x="1" y="0"/>
            <a:ext cx="10888800" cy="68806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261"/>
              </a:buClr>
              <a:buSzPts val="3600"/>
              <a:buFont typeface="Arial"/>
              <a:buNone/>
            </a:pPr>
            <a:r>
              <a:rPr lang="en-AU" sz="3600" b="1" dirty="0">
                <a:solidFill>
                  <a:srgbClr val="262261"/>
                </a:solidFill>
              </a:rPr>
              <a:t>Statistical approaches</a:t>
            </a:r>
            <a:endParaRPr dirty="0">
              <a:solidFill>
                <a:srgbClr val="262261"/>
              </a:solidFill>
            </a:endParaRPr>
          </a:p>
        </p:txBody>
      </p:sp>
      <p:sp>
        <p:nvSpPr>
          <p:cNvPr id="100" name="Google Shape;100;g33ff1cc942e_0_52">
            <a:extLst>
              <a:ext uri="{FF2B5EF4-FFF2-40B4-BE49-F238E27FC236}">
                <a16:creationId xmlns:a16="http://schemas.microsoft.com/office/drawing/2014/main" id="{FBB5387F-EBE7-2B14-BEDF-588F5FBFFBAD}"/>
              </a:ext>
            </a:extLst>
          </p:cNvPr>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AU"/>
              <a:t>15</a:t>
            </a:fld>
            <a:endParaRPr/>
          </a:p>
        </p:txBody>
      </p:sp>
      <p:pic>
        <p:nvPicPr>
          <p:cNvPr id="2" name="Picture 1" descr="A logo with text and a clock&#10;&#10;AI-generated content may be incorrect.">
            <a:extLst>
              <a:ext uri="{FF2B5EF4-FFF2-40B4-BE49-F238E27FC236}">
                <a16:creationId xmlns:a16="http://schemas.microsoft.com/office/drawing/2014/main" id="{170396B1-C741-AB5C-73DD-0FDC839E1F15}"/>
              </a:ext>
            </a:extLst>
          </p:cNvPr>
          <p:cNvPicPr>
            <a:picLocks noChangeAspect="1"/>
          </p:cNvPicPr>
          <p:nvPr/>
        </p:nvPicPr>
        <p:blipFill>
          <a:blip r:embed="rId4">
            <a:extLst>
              <a:ext uri="{28A0092B-C50C-407E-A947-70E740481C1C}">
                <a14:useLocalDpi xmlns:a14="http://schemas.microsoft.com/office/drawing/2010/main" val="0"/>
              </a:ext>
            </a:extLst>
          </a:blip>
          <a:srcRect l="6664" t="15789" r="58672" b="16177"/>
          <a:stretch/>
        </p:blipFill>
        <p:spPr>
          <a:xfrm>
            <a:off x="10516027" y="0"/>
            <a:ext cx="1675545" cy="1122364"/>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34060A0-F89D-0A96-6E9C-CD536E085D21}"/>
                  </a:ext>
                </a:extLst>
              </p:cNvPr>
              <p:cNvSpPr txBox="1"/>
              <p:nvPr/>
            </p:nvSpPr>
            <p:spPr>
              <a:xfrm>
                <a:off x="7037465" y="2329147"/>
                <a:ext cx="3813315" cy="1099853"/>
              </a:xfrm>
              <a:prstGeom prst="rect">
                <a:avLst/>
              </a:prstGeom>
              <a:noFill/>
              <a:ln w="38100">
                <a:solidFill>
                  <a:srgbClr val="262261"/>
                </a:solidFill>
              </a:ln>
            </p:spPr>
            <p:txBody>
              <a:bodyPr wrap="square">
                <a:spAutoFit/>
              </a:bodyPr>
              <a:lstStyle/>
              <a:p>
                <a:pPr marL="38100">
                  <a:lnSpc>
                    <a:spcPct val="90000"/>
                  </a:lnSpc>
                  <a:buClr>
                    <a:srgbClr val="EE3A89"/>
                  </a:buClr>
                  <a:buSzPts val="3000"/>
                </a:pPr>
                <a:r>
                  <a:rPr lang="en-AU" b="1" dirty="0"/>
                  <a:t>Calculate the infection incidence from the growth rate:</a:t>
                </a:r>
              </a:p>
              <a:p>
                <a:pPr marL="38100">
                  <a:lnSpc>
                    <a:spcPct val="90000"/>
                  </a:lnSpc>
                  <a:buClr>
                    <a:srgbClr val="EE3A89"/>
                  </a:buClr>
                  <a:buSzPts val="3000"/>
                </a:pPr>
                <a:endParaRPr lang="en-AU" b="1" dirty="0"/>
              </a:p>
              <a:p>
                <a:pPr marL="38100">
                  <a:lnSpc>
                    <a:spcPct val="90000"/>
                  </a:lnSpc>
                  <a:buClr>
                    <a:srgbClr val="EE3A89"/>
                  </a:buClr>
                  <a:buSzPts val="3000"/>
                </a:pPr>
                <a14:m>
                  <m:oMathPara xmlns:m="http://schemas.openxmlformats.org/officeDocument/2006/math">
                    <m:oMathParaPr>
                      <m:jc m:val="centerGroup"/>
                    </m:oMathParaPr>
                    <m:oMath xmlns:m="http://schemas.openxmlformats.org/officeDocument/2006/math">
                      <m:acc>
                        <m:accPr>
                          <m:chr m:val="̂"/>
                          <m:ctrlPr>
                            <a:rPr lang="en-AU" b="1" i="1" smtClean="0">
                              <a:solidFill>
                                <a:srgbClr val="EE3A89"/>
                              </a:solidFill>
                              <a:latin typeface="Cambria Math" panose="02040503050406030204" pitchFamily="18" charset="0"/>
                            </a:rPr>
                          </m:ctrlPr>
                        </m:accPr>
                        <m:e>
                          <m:r>
                            <a:rPr lang="en-AU" b="1" i="1">
                              <a:solidFill>
                                <a:srgbClr val="EE3A89"/>
                              </a:solidFill>
                              <a:latin typeface="Cambria Math" panose="02040503050406030204" pitchFamily="18" charset="0"/>
                            </a:rPr>
                            <m:t>𝑰</m:t>
                          </m:r>
                        </m:e>
                      </m:acc>
                      <m:d>
                        <m:dPr>
                          <m:ctrlPr>
                            <a:rPr lang="en-AU" b="1" i="1">
                              <a:solidFill>
                                <a:srgbClr val="EE3A89"/>
                              </a:solidFill>
                              <a:latin typeface="Cambria Math" panose="02040503050406030204" pitchFamily="18" charset="0"/>
                            </a:rPr>
                          </m:ctrlPr>
                        </m:dPr>
                        <m:e>
                          <m:r>
                            <a:rPr lang="en-AU" b="1" i="1">
                              <a:solidFill>
                                <a:srgbClr val="EE3A89"/>
                              </a:solidFill>
                              <a:latin typeface="Cambria Math" panose="02040503050406030204" pitchFamily="18" charset="0"/>
                            </a:rPr>
                            <m:t>𝒕</m:t>
                          </m:r>
                        </m:e>
                      </m:d>
                      <m:r>
                        <a:rPr lang="en-AU" b="1" i="1">
                          <a:solidFill>
                            <a:srgbClr val="262261"/>
                          </a:solidFill>
                          <a:latin typeface="Cambria Math" panose="02040503050406030204" pitchFamily="18" charset="0"/>
                        </a:rPr>
                        <m:t>=</m:t>
                      </m:r>
                      <m:acc>
                        <m:accPr>
                          <m:chr m:val="̂"/>
                          <m:ctrlPr>
                            <a:rPr lang="en-AU" b="1" i="1">
                              <a:solidFill>
                                <a:srgbClr val="EE3A89"/>
                              </a:solidFill>
                              <a:latin typeface="Cambria Math" panose="02040503050406030204" pitchFamily="18" charset="0"/>
                            </a:rPr>
                          </m:ctrlPr>
                        </m:accPr>
                        <m:e>
                          <m:r>
                            <a:rPr lang="en-AU" b="1" i="1">
                              <a:solidFill>
                                <a:srgbClr val="EE3A89"/>
                              </a:solidFill>
                              <a:latin typeface="Cambria Math" panose="02040503050406030204" pitchFamily="18" charset="0"/>
                            </a:rPr>
                            <m:t>𝑰</m:t>
                          </m:r>
                        </m:e>
                      </m:acc>
                      <m:sSup>
                        <m:sSupPr>
                          <m:ctrlPr>
                            <a:rPr lang="en-AU" b="1" i="1">
                              <a:solidFill>
                                <a:srgbClr val="262261"/>
                              </a:solidFill>
                              <a:latin typeface="Cambria Math" panose="02040503050406030204" pitchFamily="18" charset="0"/>
                            </a:rPr>
                          </m:ctrlPr>
                        </m:sSupPr>
                        <m:e>
                          <m:r>
                            <a:rPr lang="en-AU" b="1" i="1" smtClean="0">
                              <a:solidFill>
                                <a:srgbClr val="EE3A89"/>
                              </a:solidFill>
                              <a:latin typeface="Cambria Math" panose="02040503050406030204" pitchFamily="18" charset="0"/>
                            </a:rPr>
                            <m:t>(</m:t>
                          </m:r>
                          <m:r>
                            <a:rPr lang="en-AU" b="1" i="1" smtClean="0">
                              <a:solidFill>
                                <a:srgbClr val="EE3A89"/>
                              </a:solidFill>
                              <a:latin typeface="Cambria Math" panose="02040503050406030204" pitchFamily="18" charset="0"/>
                            </a:rPr>
                            <m:t>𝒕</m:t>
                          </m:r>
                          <m:r>
                            <a:rPr lang="en-AU" b="1" i="1" smtClean="0">
                              <a:solidFill>
                                <a:srgbClr val="EE3A89"/>
                              </a:solidFill>
                              <a:latin typeface="Cambria Math" panose="02040503050406030204" pitchFamily="18" charset="0"/>
                            </a:rPr>
                            <m:t>−</m:t>
                          </m:r>
                          <m:r>
                            <a:rPr lang="en-AU" b="1" i="1" smtClean="0">
                              <a:solidFill>
                                <a:srgbClr val="EE3A89"/>
                              </a:solidFill>
                              <a:latin typeface="Cambria Math" panose="02040503050406030204" pitchFamily="18" charset="0"/>
                            </a:rPr>
                            <m:t>𝟏</m:t>
                          </m:r>
                          <m:r>
                            <a:rPr lang="en-AU" b="1" i="1">
                              <a:solidFill>
                                <a:srgbClr val="EE3A89"/>
                              </a:solidFill>
                              <a:latin typeface="Cambria Math" panose="02040503050406030204" pitchFamily="18" charset="0"/>
                            </a:rPr>
                            <m:t>)</m:t>
                          </m:r>
                          <m:r>
                            <a:rPr lang="en-AU" b="1" i="1">
                              <a:solidFill>
                                <a:srgbClr val="262261"/>
                              </a:solidFill>
                              <a:latin typeface="Cambria Math" panose="02040503050406030204" pitchFamily="18" charset="0"/>
                            </a:rPr>
                            <m:t>𝒆</m:t>
                          </m:r>
                        </m:e>
                        <m:sup>
                          <m:r>
                            <a:rPr lang="en-AU" b="1" i="1" smtClean="0">
                              <a:solidFill>
                                <a:srgbClr val="262261"/>
                              </a:solidFill>
                              <a:latin typeface="Cambria Math" panose="02040503050406030204" pitchFamily="18" charset="0"/>
                            </a:rPr>
                            <m:t>𝒓</m:t>
                          </m:r>
                          <m:r>
                            <a:rPr lang="en-AU" b="1" i="1" smtClean="0">
                              <a:solidFill>
                                <a:srgbClr val="262261"/>
                              </a:solidFill>
                              <a:latin typeface="Cambria Math" panose="02040503050406030204" pitchFamily="18" charset="0"/>
                            </a:rPr>
                            <m:t>(</m:t>
                          </m:r>
                          <m:r>
                            <a:rPr lang="en-AU" b="1" i="1" smtClean="0">
                              <a:solidFill>
                                <a:srgbClr val="262261"/>
                              </a:solidFill>
                              <a:latin typeface="Cambria Math" panose="02040503050406030204" pitchFamily="18" charset="0"/>
                            </a:rPr>
                            <m:t>𝒕</m:t>
                          </m:r>
                          <m:r>
                            <a:rPr lang="en-AU" b="1" i="1" smtClean="0">
                              <a:solidFill>
                                <a:srgbClr val="262261"/>
                              </a:solidFill>
                              <a:latin typeface="Cambria Math" panose="02040503050406030204" pitchFamily="18" charset="0"/>
                            </a:rPr>
                            <m:t>)</m:t>
                          </m:r>
                        </m:sup>
                      </m:sSup>
                    </m:oMath>
                  </m:oMathPara>
                </a14:m>
                <a:endParaRPr lang="en-AU" sz="1800" b="1" dirty="0">
                  <a:solidFill>
                    <a:srgbClr val="86B8CD"/>
                  </a:solidFill>
                </a:endParaRPr>
              </a:p>
            </p:txBody>
          </p:sp>
        </mc:Choice>
        <mc:Fallback xmlns="">
          <p:sp>
            <p:nvSpPr>
              <p:cNvPr id="5" name="TextBox 4">
                <a:extLst>
                  <a:ext uri="{FF2B5EF4-FFF2-40B4-BE49-F238E27FC236}">
                    <a16:creationId xmlns:a16="http://schemas.microsoft.com/office/drawing/2014/main" id="{434060A0-F89D-0A96-6E9C-CD536E085D21}"/>
                  </a:ext>
                </a:extLst>
              </p:cNvPr>
              <p:cNvSpPr txBox="1">
                <a:spLocks noRot="1" noChangeAspect="1" noMove="1" noResize="1" noEditPoints="1" noAdjustHandles="1" noChangeArrowheads="1" noChangeShapeType="1" noTextEdit="1"/>
              </p:cNvSpPr>
              <p:nvPr/>
            </p:nvSpPr>
            <p:spPr>
              <a:xfrm>
                <a:off x="7037465" y="2329147"/>
                <a:ext cx="3813315" cy="1099853"/>
              </a:xfrm>
              <a:prstGeom prst="rect">
                <a:avLst/>
              </a:prstGeom>
              <a:blipFill>
                <a:blip r:embed="rId5"/>
                <a:stretch>
                  <a:fillRect t="-3209" r="-158" b="-2674"/>
                </a:stretch>
              </a:blipFill>
              <a:ln w="38100">
                <a:solidFill>
                  <a:srgbClr val="262261"/>
                </a:solidFill>
              </a:ln>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9A3319A-3CE2-13C5-3E43-B78809E5E5C5}"/>
                  </a:ext>
                </a:extLst>
              </p:cNvPr>
              <p:cNvSpPr txBox="1"/>
              <p:nvPr/>
            </p:nvSpPr>
            <p:spPr>
              <a:xfrm>
                <a:off x="7037464" y="1135058"/>
                <a:ext cx="3813315" cy="590931"/>
              </a:xfrm>
              <a:prstGeom prst="rect">
                <a:avLst/>
              </a:prstGeom>
              <a:noFill/>
              <a:ln w="38100">
                <a:solidFill>
                  <a:srgbClr val="262261"/>
                </a:solidFill>
              </a:ln>
            </p:spPr>
            <p:txBody>
              <a:bodyPr wrap="square">
                <a:spAutoFit/>
              </a:bodyPr>
              <a:lstStyle/>
              <a:p>
                <a:pPr marL="38100">
                  <a:lnSpc>
                    <a:spcPct val="90000"/>
                  </a:lnSpc>
                  <a:buClr>
                    <a:srgbClr val="EE3A89"/>
                  </a:buClr>
                  <a:buSzPts val="3000"/>
                </a:pPr>
                <a:r>
                  <a:rPr lang="en-AU" b="1" dirty="0">
                    <a:solidFill>
                      <a:srgbClr val="262261"/>
                    </a:solidFill>
                  </a:rPr>
                  <a:t>Smoothed function defined for </a:t>
                </a:r>
                <a14:m>
                  <m:oMath xmlns:m="http://schemas.openxmlformats.org/officeDocument/2006/math">
                    <m:r>
                      <a:rPr lang="en-AU" b="1" i="1" smtClean="0">
                        <a:solidFill>
                          <a:srgbClr val="262261"/>
                        </a:solidFill>
                        <a:latin typeface="Cambria Math" panose="02040503050406030204" pitchFamily="18" charset="0"/>
                        <a:ea typeface="Arial"/>
                        <a:cs typeface="Arial"/>
                        <a:sym typeface="Arial"/>
                      </a:rPr>
                      <m:t>𝒓</m:t>
                    </m:r>
                    <m:d>
                      <m:dPr>
                        <m:ctrlPr>
                          <a:rPr lang="en-AU" b="1" i="1">
                            <a:solidFill>
                              <a:srgbClr val="262261"/>
                            </a:solidFill>
                            <a:latin typeface="Cambria Math" panose="02040503050406030204" pitchFamily="18" charset="0"/>
                            <a:ea typeface="Arial"/>
                            <a:cs typeface="Arial"/>
                            <a:sym typeface="Arial"/>
                          </a:rPr>
                        </m:ctrlPr>
                      </m:dPr>
                      <m:e>
                        <m:r>
                          <a:rPr lang="en-AU" b="1" i="1">
                            <a:solidFill>
                              <a:srgbClr val="262261"/>
                            </a:solidFill>
                            <a:latin typeface="Cambria Math" panose="02040503050406030204" pitchFamily="18" charset="0"/>
                            <a:ea typeface="Arial"/>
                            <a:cs typeface="Arial"/>
                            <a:sym typeface="Arial"/>
                          </a:rPr>
                          <m:t>𝒕</m:t>
                        </m:r>
                      </m:e>
                    </m:d>
                  </m:oMath>
                </a14:m>
                <a:endParaRPr lang="en-AU" b="1" dirty="0">
                  <a:latin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79A3319A-3CE2-13C5-3E43-B78809E5E5C5}"/>
                  </a:ext>
                </a:extLst>
              </p:cNvPr>
              <p:cNvSpPr txBox="1">
                <a:spLocks noRot="1" noChangeAspect="1" noMove="1" noResize="1" noEditPoints="1" noAdjustHandles="1" noChangeArrowheads="1" noChangeShapeType="1" noTextEdit="1"/>
              </p:cNvSpPr>
              <p:nvPr/>
            </p:nvSpPr>
            <p:spPr>
              <a:xfrm>
                <a:off x="7037464" y="1135058"/>
                <a:ext cx="3813315" cy="590931"/>
              </a:xfrm>
              <a:prstGeom prst="rect">
                <a:avLst/>
              </a:prstGeom>
              <a:blipFill>
                <a:blip r:embed="rId6"/>
                <a:stretch>
                  <a:fillRect t="-5825"/>
                </a:stretch>
              </a:blipFill>
              <a:ln w="38100">
                <a:solidFill>
                  <a:srgbClr val="262261"/>
                </a:solidFill>
              </a:ln>
            </p:spPr>
            <p:txBody>
              <a:bodyPr/>
              <a:lstStyle/>
              <a:p>
                <a:r>
                  <a:rPr lang="en-AU">
                    <a:noFill/>
                  </a:rPr>
                  <a:t> </a:t>
                </a:r>
              </a:p>
            </p:txBody>
          </p:sp>
        </mc:Fallback>
      </mc:AlternateContent>
      <p:sp>
        <p:nvSpPr>
          <p:cNvPr id="9" name="TextBox 8">
            <a:extLst>
              <a:ext uri="{FF2B5EF4-FFF2-40B4-BE49-F238E27FC236}">
                <a16:creationId xmlns:a16="http://schemas.microsoft.com/office/drawing/2014/main" id="{07AE8C4A-D7E3-2FFB-A012-462AA8A2B42E}"/>
              </a:ext>
            </a:extLst>
          </p:cNvPr>
          <p:cNvSpPr txBox="1"/>
          <p:nvPr/>
        </p:nvSpPr>
        <p:spPr>
          <a:xfrm>
            <a:off x="7037465" y="5284433"/>
            <a:ext cx="3813315" cy="590931"/>
          </a:xfrm>
          <a:prstGeom prst="rect">
            <a:avLst/>
          </a:prstGeom>
          <a:noFill/>
          <a:ln w="38100">
            <a:solidFill>
              <a:srgbClr val="262261"/>
            </a:solidFill>
          </a:ln>
        </p:spPr>
        <p:txBody>
          <a:bodyPr wrap="square">
            <a:spAutoFit/>
          </a:bodyPr>
          <a:lstStyle/>
          <a:p>
            <a:pPr marL="38100">
              <a:lnSpc>
                <a:spcPct val="90000"/>
              </a:lnSpc>
              <a:buClr>
                <a:srgbClr val="EE3A89"/>
              </a:buClr>
              <a:buSzPts val="3000"/>
            </a:pPr>
            <a:r>
              <a:rPr lang="en-AU" b="1" dirty="0">
                <a:solidFill>
                  <a:srgbClr val="262261"/>
                </a:solidFill>
              </a:rPr>
              <a:t>Probability of data given modelled values</a:t>
            </a:r>
            <a:endParaRPr lang="en-AU" b="1" i="1" dirty="0">
              <a:solidFill>
                <a:srgbClr val="3877AD"/>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91AED4B-D656-D323-2805-BBAE5BAD497B}"/>
                  </a:ext>
                </a:extLst>
              </p:cNvPr>
              <p:cNvSpPr txBox="1"/>
              <p:nvPr/>
            </p:nvSpPr>
            <p:spPr>
              <a:xfrm>
                <a:off x="7037464" y="3922725"/>
                <a:ext cx="3813315" cy="840230"/>
              </a:xfrm>
              <a:prstGeom prst="rect">
                <a:avLst/>
              </a:prstGeom>
              <a:noFill/>
              <a:ln w="38100">
                <a:solidFill>
                  <a:srgbClr val="262261"/>
                </a:solidFill>
              </a:ln>
            </p:spPr>
            <p:txBody>
              <a:bodyPr wrap="square">
                <a:spAutoFit/>
              </a:bodyPr>
              <a:lstStyle/>
              <a:p>
                <a:pPr marL="38100">
                  <a:lnSpc>
                    <a:spcPct val="90000"/>
                  </a:lnSpc>
                  <a:buClr>
                    <a:srgbClr val="EE3A89"/>
                  </a:buClr>
                  <a:buSzPts val="3000"/>
                </a:pPr>
                <a:r>
                  <a:rPr lang="en-AU" b="1" dirty="0"/>
                  <a:t>Additional effects: e.g. day-of-the-week effect multiplier</a:t>
                </a:r>
              </a:p>
              <a:p>
                <a:pPr marL="38100">
                  <a:lnSpc>
                    <a:spcPct val="90000"/>
                  </a:lnSpc>
                  <a:buClr>
                    <a:srgbClr val="EE3A89"/>
                  </a:buClr>
                  <a:buSzPts val="3000"/>
                </a:pPr>
                <a14:m>
                  <m:oMathPara xmlns:m="http://schemas.openxmlformats.org/officeDocument/2006/math">
                    <m:oMathParaPr>
                      <m:jc m:val="centerGroup"/>
                    </m:oMathParaPr>
                    <m:oMath xmlns:m="http://schemas.openxmlformats.org/officeDocument/2006/math">
                      <m:r>
                        <a:rPr lang="en-AU" b="1" i="1" smtClean="0">
                          <a:solidFill>
                            <a:srgbClr val="EE3A89"/>
                          </a:solidFill>
                          <a:latin typeface="Cambria Math" panose="02040503050406030204" pitchFamily="18" charset="0"/>
                        </a:rPr>
                        <m:t>𝑫𝑶𝑾</m:t>
                      </m:r>
                      <m:r>
                        <a:rPr lang="en-AU" b="1" i="1" smtClean="0">
                          <a:solidFill>
                            <a:srgbClr val="EE3A89"/>
                          </a:solidFill>
                          <a:latin typeface="Cambria Math" panose="02040503050406030204" pitchFamily="18" charset="0"/>
                        </a:rPr>
                        <m:t>(</m:t>
                      </m:r>
                      <m:r>
                        <a:rPr lang="en-AU" b="1" i="1" smtClean="0">
                          <a:solidFill>
                            <a:srgbClr val="EE3A89"/>
                          </a:solidFill>
                          <a:latin typeface="Cambria Math" panose="02040503050406030204" pitchFamily="18" charset="0"/>
                        </a:rPr>
                        <m:t>𝒕</m:t>
                      </m:r>
                      <m:r>
                        <a:rPr lang="en-AU" b="1" i="1" smtClean="0">
                          <a:solidFill>
                            <a:srgbClr val="EE3A89"/>
                          </a:solidFill>
                          <a:latin typeface="Cambria Math" panose="02040503050406030204" pitchFamily="18" charset="0"/>
                        </a:rPr>
                        <m:t>)</m:t>
                      </m:r>
                    </m:oMath>
                  </m:oMathPara>
                </a14:m>
                <a:endParaRPr lang="en-AU" sz="1800" b="1" dirty="0">
                  <a:solidFill>
                    <a:srgbClr val="86B8CD"/>
                  </a:solidFill>
                </a:endParaRPr>
              </a:p>
            </p:txBody>
          </p:sp>
        </mc:Choice>
        <mc:Fallback xmlns="">
          <p:sp>
            <p:nvSpPr>
              <p:cNvPr id="10" name="TextBox 9">
                <a:extLst>
                  <a:ext uri="{FF2B5EF4-FFF2-40B4-BE49-F238E27FC236}">
                    <a16:creationId xmlns:a16="http://schemas.microsoft.com/office/drawing/2014/main" id="{091AED4B-D656-D323-2805-BBAE5BAD497B}"/>
                  </a:ext>
                </a:extLst>
              </p:cNvPr>
              <p:cNvSpPr txBox="1">
                <a:spLocks noRot="1" noChangeAspect="1" noMove="1" noResize="1" noEditPoints="1" noAdjustHandles="1" noChangeArrowheads="1" noChangeShapeType="1" noTextEdit="1"/>
              </p:cNvSpPr>
              <p:nvPr/>
            </p:nvSpPr>
            <p:spPr>
              <a:xfrm>
                <a:off x="7037464" y="3922725"/>
                <a:ext cx="3813315" cy="840230"/>
              </a:xfrm>
              <a:prstGeom prst="rect">
                <a:avLst/>
              </a:prstGeom>
              <a:blipFill>
                <a:blip r:embed="rId8"/>
                <a:stretch>
                  <a:fillRect t="-4167" b="-4167"/>
                </a:stretch>
              </a:blipFill>
              <a:ln w="38100">
                <a:solidFill>
                  <a:srgbClr val="262261"/>
                </a:solidFill>
              </a:ln>
            </p:spPr>
            <p:txBody>
              <a:bodyPr/>
              <a:lstStyle/>
              <a:p>
                <a:r>
                  <a:rPr lang="en-AU">
                    <a:noFill/>
                  </a:rPr>
                  <a:t> </a:t>
                </a:r>
              </a:p>
            </p:txBody>
          </p:sp>
        </mc:Fallback>
      </mc:AlternateContent>
      <p:pic>
        <p:nvPicPr>
          <p:cNvPr id="25" name="Picture 24" descr="A diagram of different types of graphs&#10;&#10;AI-generated content may be incorrect.">
            <a:extLst>
              <a:ext uri="{FF2B5EF4-FFF2-40B4-BE49-F238E27FC236}">
                <a16:creationId xmlns:a16="http://schemas.microsoft.com/office/drawing/2014/main" id="{6F04F1D0-1A61-5D99-8A7C-7FE9FAC23E9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2384" y="688060"/>
            <a:ext cx="6169937" cy="6169937"/>
          </a:xfrm>
          <a:prstGeom prst="rect">
            <a:avLst/>
          </a:prstGeom>
        </p:spPr>
      </p:pic>
      <p:pic>
        <p:nvPicPr>
          <p:cNvPr id="27" name="Picture 26" descr="A diagram of different types of graphs&#10;&#10;AI-generated content may be incorrect.">
            <a:extLst>
              <a:ext uri="{FF2B5EF4-FFF2-40B4-BE49-F238E27FC236}">
                <a16:creationId xmlns:a16="http://schemas.microsoft.com/office/drawing/2014/main" id="{F7C221C5-6E40-1C15-CA00-5C46BE8A435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2380" y="683528"/>
            <a:ext cx="6169937" cy="6169937"/>
          </a:xfrm>
          <a:prstGeom prst="rect">
            <a:avLst/>
          </a:prstGeom>
        </p:spPr>
      </p:pic>
      <p:pic>
        <p:nvPicPr>
          <p:cNvPr id="29" name="Picture 28" descr="A diagram of different types of graphs&#10;&#10;AI-generated content may be incorrect.">
            <a:extLst>
              <a:ext uri="{FF2B5EF4-FFF2-40B4-BE49-F238E27FC236}">
                <a16:creationId xmlns:a16="http://schemas.microsoft.com/office/drawing/2014/main" id="{4AD09E96-864D-42F2-DF20-D39990E219E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2374" y="688059"/>
            <a:ext cx="6169937" cy="6169937"/>
          </a:xfrm>
          <a:prstGeom prst="rect">
            <a:avLst/>
          </a:prstGeom>
        </p:spPr>
      </p:pic>
      <p:cxnSp>
        <p:nvCxnSpPr>
          <p:cNvPr id="4" name="Google Shape;186;p3">
            <a:extLst>
              <a:ext uri="{FF2B5EF4-FFF2-40B4-BE49-F238E27FC236}">
                <a16:creationId xmlns:a16="http://schemas.microsoft.com/office/drawing/2014/main" id="{A33A70B6-D290-E42D-E573-209CC08C3BF3}"/>
              </a:ext>
            </a:extLst>
          </p:cNvPr>
          <p:cNvCxnSpPr>
            <a:cxnSpLocks/>
          </p:cNvCxnSpPr>
          <p:nvPr/>
        </p:nvCxnSpPr>
        <p:spPr>
          <a:xfrm>
            <a:off x="8893555" y="1725989"/>
            <a:ext cx="0" cy="603158"/>
          </a:xfrm>
          <a:prstGeom prst="straightConnector1">
            <a:avLst/>
          </a:prstGeom>
          <a:noFill/>
          <a:ln w="38100" cap="flat" cmpd="sng">
            <a:solidFill>
              <a:srgbClr val="262261"/>
            </a:solidFill>
            <a:prstDash val="solid"/>
            <a:miter lim="800000"/>
            <a:headEnd type="none" w="sm" len="sm"/>
            <a:tailEnd type="triangle" w="med" len="med"/>
          </a:ln>
        </p:spPr>
      </p:cxnSp>
      <p:cxnSp>
        <p:nvCxnSpPr>
          <p:cNvPr id="19" name="Google Shape;186;p3">
            <a:extLst>
              <a:ext uri="{FF2B5EF4-FFF2-40B4-BE49-F238E27FC236}">
                <a16:creationId xmlns:a16="http://schemas.microsoft.com/office/drawing/2014/main" id="{DD896898-1BA4-1EC6-400C-2231DEC4F38A}"/>
              </a:ext>
            </a:extLst>
          </p:cNvPr>
          <p:cNvCxnSpPr>
            <a:cxnSpLocks/>
          </p:cNvCxnSpPr>
          <p:nvPr/>
        </p:nvCxnSpPr>
        <p:spPr>
          <a:xfrm>
            <a:off x="8845079" y="4890448"/>
            <a:ext cx="0" cy="350222"/>
          </a:xfrm>
          <a:prstGeom prst="straightConnector1">
            <a:avLst/>
          </a:prstGeom>
          <a:noFill/>
          <a:ln w="38100" cap="flat" cmpd="sng">
            <a:solidFill>
              <a:srgbClr val="262261"/>
            </a:solidFill>
            <a:prstDash val="solid"/>
            <a:miter lim="800000"/>
            <a:headEnd type="none" w="sm" len="sm"/>
            <a:tailEnd type="triangle" w="med" len="med"/>
          </a:ln>
        </p:spPr>
      </p:cxnSp>
      <p:sp>
        <p:nvSpPr>
          <p:cNvPr id="20" name="Plus Sign 19">
            <a:extLst>
              <a:ext uri="{FF2B5EF4-FFF2-40B4-BE49-F238E27FC236}">
                <a16:creationId xmlns:a16="http://schemas.microsoft.com/office/drawing/2014/main" id="{55B12ED1-50C7-8073-D812-BCE1DCA6619B}"/>
              </a:ext>
            </a:extLst>
          </p:cNvPr>
          <p:cNvSpPr/>
          <p:nvPr/>
        </p:nvSpPr>
        <p:spPr>
          <a:xfrm>
            <a:off x="8630622" y="3451261"/>
            <a:ext cx="525866" cy="449202"/>
          </a:xfrm>
          <a:prstGeom prst="mathPlus">
            <a:avLst/>
          </a:prstGeom>
          <a:solidFill>
            <a:srgbClr val="2622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48A370E-A312-4E67-48C5-9FD64BAC4949}"/>
                  </a:ext>
                </a:extLst>
              </p:cNvPr>
              <p:cNvSpPr txBox="1"/>
              <p:nvPr/>
            </p:nvSpPr>
            <p:spPr>
              <a:xfrm>
                <a:off x="883579" y="5704548"/>
                <a:ext cx="732762" cy="341632"/>
              </a:xfrm>
              <a:prstGeom prst="rect">
                <a:avLst/>
              </a:prstGeom>
              <a:solidFill>
                <a:schemeClr val="bg1"/>
              </a:solidFill>
            </p:spPr>
            <p:txBody>
              <a:bodyPr wrap="square">
                <a:spAutoFit/>
              </a:bodyPr>
              <a:lstStyle/>
              <a:p>
                <a:pPr marR="0" lvl="0" algn="l" rtl="0">
                  <a:lnSpc>
                    <a:spcPct val="90000"/>
                  </a:lnSpc>
                  <a:spcBef>
                    <a:spcPts val="0"/>
                  </a:spcBef>
                  <a:spcAft>
                    <a:spcPts val="0"/>
                  </a:spcAft>
                  <a:buClr>
                    <a:srgbClr val="EE3A89"/>
                  </a:buClr>
                  <a:buSzPts val="3000"/>
                </a:pPr>
                <a14:m>
                  <m:oMathPara xmlns:m="http://schemas.openxmlformats.org/officeDocument/2006/math">
                    <m:oMathParaPr>
                      <m:jc m:val="centerGroup"/>
                    </m:oMathParaPr>
                    <m:oMath xmlns:m="http://schemas.openxmlformats.org/officeDocument/2006/math">
                      <m:r>
                        <a:rPr lang="en-AU" sz="1800" b="0" i="1" smtClean="0">
                          <a:solidFill>
                            <a:schemeClr val="tx1"/>
                          </a:solidFill>
                          <a:latin typeface="Cambria Math" panose="02040503050406030204" pitchFamily="18" charset="0"/>
                        </a:rPr>
                        <m:t>𝐼</m:t>
                      </m:r>
                      <m:r>
                        <a:rPr lang="en-AU" sz="1800" b="0" i="1" smtClean="0">
                          <a:solidFill>
                            <a:schemeClr val="tx1"/>
                          </a:solidFill>
                          <a:latin typeface="Cambria Math" panose="02040503050406030204" pitchFamily="18" charset="0"/>
                        </a:rPr>
                        <m:t>(</m:t>
                      </m:r>
                      <m:r>
                        <a:rPr lang="en-AU" sz="1800" b="0" i="1" smtClean="0">
                          <a:solidFill>
                            <a:schemeClr val="tx1"/>
                          </a:solidFill>
                          <a:latin typeface="Cambria Math" panose="02040503050406030204" pitchFamily="18" charset="0"/>
                        </a:rPr>
                        <m:t>𝑡</m:t>
                      </m:r>
                      <m:r>
                        <a:rPr lang="en-AU" sz="1800" b="0" i="1" smtClean="0">
                          <a:solidFill>
                            <a:schemeClr val="tx1"/>
                          </a:solidFill>
                          <a:latin typeface="Cambria Math" panose="02040503050406030204" pitchFamily="18" charset="0"/>
                        </a:rPr>
                        <m:t>)</m:t>
                      </m:r>
                    </m:oMath>
                  </m:oMathPara>
                </a14:m>
                <a:endParaRPr lang="en-AU" sz="1800" dirty="0">
                  <a:solidFill>
                    <a:schemeClr val="tx1"/>
                  </a:solidFill>
                </a:endParaRPr>
              </a:p>
            </p:txBody>
          </p:sp>
        </mc:Choice>
        <mc:Fallback xmlns="">
          <p:sp>
            <p:nvSpPr>
              <p:cNvPr id="7" name="TextBox 6">
                <a:extLst>
                  <a:ext uri="{FF2B5EF4-FFF2-40B4-BE49-F238E27FC236}">
                    <a16:creationId xmlns:a16="http://schemas.microsoft.com/office/drawing/2014/main" id="{E48A370E-A312-4E67-48C5-9FD64BAC4949}"/>
                  </a:ext>
                </a:extLst>
              </p:cNvPr>
              <p:cNvSpPr txBox="1">
                <a:spLocks noRot="1" noChangeAspect="1" noMove="1" noResize="1" noEditPoints="1" noAdjustHandles="1" noChangeArrowheads="1" noChangeShapeType="1" noTextEdit="1"/>
              </p:cNvSpPr>
              <p:nvPr/>
            </p:nvSpPr>
            <p:spPr>
              <a:xfrm>
                <a:off x="883579" y="5704548"/>
                <a:ext cx="732762" cy="341632"/>
              </a:xfrm>
              <a:prstGeom prst="rect">
                <a:avLst/>
              </a:prstGeom>
              <a:blipFill>
                <a:blip r:embed="rId12"/>
                <a:stretch>
                  <a:fillRect b="-16071"/>
                </a:stretch>
              </a:blipFill>
            </p:spPr>
            <p:txBody>
              <a:bodyPr/>
              <a:lstStyle/>
              <a:p>
                <a:r>
                  <a:rPr lang="en-AU">
                    <a:noFill/>
                  </a:rPr>
                  <a:t> </a:t>
                </a:r>
              </a:p>
            </p:txBody>
          </p:sp>
        </mc:Fallback>
      </mc:AlternateContent>
    </p:spTree>
    <p:extLst>
      <p:ext uri="{BB962C8B-B14F-4D97-AF65-F5344CB8AC3E}">
        <p14:creationId xmlns:p14="http://schemas.microsoft.com/office/powerpoint/2010/main" val="671591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20"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6">
          <a:extLst>
            <a:ext uri="{FF2B5EF4-FFF2-40B4-BE49-F238E27FC236}">
              <a16:creationId xmlns:a16="http://schemas.microsoft.com/office/drawing/2014/main" id="{6AE7D8EB-0891-932F-5412-3F180363A717}"/>
            </a:ext>
          </a:extLst>
        </p:cNvPr>
        <p:cNvGrpSpPr/>
        <p:nvPr/>
      </p:nvGrpSpPr>
      <p:grpSpPr>
        <a:xfrm>
          <a:off x="0" y="0"/>
          <a:ext cx="0" cy="0"/>
          <a:chOff x="0" y="0"/>
          <a:chExt cx="0" cy="0"/>
        </a:xfrm>
      </p:grpSpPr>
      <p:sp>
        <p:nvSpPr>
          <p:cNvPr id="97" name="Google Shape;97;g33ff1cc942e_0_52">
            <a:extLst>
              <a:ext uri="{FF2B5EF4-FFF2-40B4-BE49-F238E27FC236}">
                <a16:creationId xmlns:a16="http://schemas.microsoft.com/office/drawing/2014/main" id="{CB67F6DC-764F-1EF9-E0DB-F6FD12612C59}"/>
              </a:ext>
            </a:extLst>
          </p:cNvPr>
          <p:cNvSpPr txBox="1">
            <a:spLocks noGrp="1"/>
          </p:cNvSpPr>
          <p:nvPr>
            <p:ph type="title"/>
          </p:nvPr>
        </p:nvSpPr>
        <p:spPr>
          <a:xfrm>
            <a:off x="1" y="0"/>
            <a:ext cx="10888800" cy="68806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261"/>
              </a:buClr>
              <a:buSzPts val="3600"/>
              <a:buFont typeface="Arial"/>
              <a:buNone/>
            </a:pPr>
            <a:r>
              <a:rPr lang="en-AU" sz="3600" b="1" dirty="0">
                <a:solidFill>
                  <a:srgbClr val="262261"/>
                </a:solidFill>
              </a:rPr>
              <a:t>Statistical approaches</a:t>
            </a:r>
            <a:endParaRPr dirty="0">
              <a:solidFill>
                <a:srgbClr val="262261"/>
              </a:solidFill>
            </a:endParaRPr>
          </a:p>
        </p:txBody>
      </p:sp>
      <p:sp>
        <p:nvSpPr>
          <p:cNvPr id="100" name="Google Shape;100;g33ff1cc942e_0_52">
            <a:extLst>
              <a:ext uri="{FF2B5EF4-FFF2-40B4-BE49-F238E27FC236}">
                <a16:creationId xmlns:a16="http://schemas.microsoft.com/office/drawing/2014/main" id="{10D14D71-3CB6-8D33-886D-30D6C8F1C110}"/>
              </a:ext>
            </a:extLst>
          </p:cNvPr>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AU"/>
              <a:t>16</a:t>
            </a:fld>
            <a:endParaRPr/>
          </a:p>
        </p:txBody>
      </p:sp>
      <p:pic>
        <p:nvPicPr>
          <p:cNvPr id="2" name="Picture 1" descr="A logo with text and a clock&#10;&#10;AI-generated content may be incorrect.">
            <a:extLst>
              <a:ext uri="{FF2B5EF4-FFF2-40B4-BE49-F238E27FC236}">
                <a16:creationId xmlns:a16="http://schemas.microsoft.com/office/drawing/2014/main" id="{12F16EAC-524B-4E00-96B4-6EEA06BFA94C}"/>
              </a:ext>
            </a:extLst>
          </p:cNvPr>
          <p:cNvPicPr>
            <a:picLocks noChangeAspect="1"/>
          </p:cNvPicPr>
          <p:nvPr/>
        </p:nvPicPr>
        <p:blipFill>
          <a:blip r:embed="rId3">
            <a:extLst>
              <a:ext uri="{28A0092B-C50C-407E-A947-70E740481C1C}">
                <a14:useLocalDpi xmlns:a14="http://schemas.microsoft.com/office/drawing/2010/main" val="0"/>
              </a:ext>
            </a:extLst>
          </a:blip>
          <a:srcRect l="6664" t="15789" r="58672" b="16177"/>
          <a:stretch/>
        </p:blipFill>
        <p:spPr>
          <a:xfrm>
            <a:off x="10516027" y="0"/>
            <a:ext cx="1675545" cy="1122364"/>
          </a:xfrm>
          <a:prstGeom prst="rect">
            <a:avLst/>
          </a:prstGeom>
        </p:spPr>
      </p:pic>
      <p:pic>
        <p:nvPicPr>
          <p:cNvPr id="16" name="Picture 15" descr="A diagram of different types of graphs&#10;&#10;AI-generated content may be incorrect.">
            <a:extLst>
              <a:ext uri="{FF2B5EF4-FFF2-40B4-BE49-F238E27FC236}">
                <a16:creationId xmlns:a16="http://schemas.microsoft.com/office/drawing/2014/main" id="{7A62BFEA-FAF1-8BD4-8E78-89F3869BE1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384" y="688062"/>
            <a:ext cx="6169937" cy="6169937"/>
          </a:xfrm>
          <a:prstGeom prst="rect">
            <a:avLst/>
          </a:prstGeom>
        </p:spPr>
      </p:pic>
      <p:pic>
        <p:nvPicPr>
          <p:cNvPr id="18" name="Picture 17" descr="A group of graphs showing different types of data&#10;&#10;AI-generated content may be incorrect.">
            <a:extLst>
              <a:ext uri="{FF2B5EF4-FFF2-40B4-BE49-F238E27FC236}">
                <a16:creationId xmlns:a16="http://schemas.microsoft.com/office/drawing/2014/main" id="{85CA48A0-D6C2-4F36-98D0-AB2A434E17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2384" y="688063"/>
            <a:ext cx="6169937" cy="6169937"/>
          </a:xfrm>
          <a:prstGeom prst="rect">
            <a:avLst/>
          </a:prstGeom>
        </p:spPr>
      </p:pic>
      <p:sp>
        <p:nvSpPr>
          <p:cNvPr id="11" name="Google Shape;100;g33ff1cc942e_0_52">
            <a:extLst>
              <a:ext uri="{FF2B5EF4-FFF2-40B4-BE49-F238E27FC236}">
                <a16:creationId xmlns:a16="http://schemas.microsoft.com/office/drawing/2014/main" id="{0DCA739D-E169-334C-3E11-6A00E7A92657}"/>
              </a:ext>
            </a:extLst>
          </p:cNvPr>
          <p:cNvSpPr txBox="1">
            <a:spLocks/>
          </p:cNvSpPr>
          <p:nvPr/>
        </p:nvSpPr>
        <p:spPr>
          <a:xfrm>
            <a:off x="8610600" y="6356350"/>
            <a:ext cx="2743200" cy="365100"/>
          </a:xfrm>
          <a:prstGeom prst="rect">
            <a:avLst/>
          </a:prstGeom>
          <a:noFill/>
          <a:ln>
            <a:noFill/>
          </a:ln>
        </p:spPr>
        <p:txBody>
          <a:bodyPr spcFirstLastPara="1" vert="horz" wrap="square" lIns="91425" tIns="45700" rIns="91425" bIns="45700" rtlCol="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1200"/>
              <a:buFont typeface="Arial"/>
              <a:buNone/>
              <a:defRPr sz="1200" b="0" i="0" u="none" strike="noStrike" kern="1200" cap="none">
                <a:solidFill>
                  <a:srgbClr val="888888"/>
                </a:solidFill>
                <a:latin typeface="Arial"/>
                <a:ea typeface="Arial"/>
                <a:cs typeface="Arial"/>
                <a:sym typeface="Arial"/>
              </a:defRPr>
            </a:lvl1pPr>
            <a:lvl2pPr marL="0" marR="0" lvl="1" indent="0" algn="r" defTabSz="914400" rtl="0" eaLnBrk="1" latinLnBrk="0" hangingPunct="1">
              <a:lnSpc>
                <a:spcPct val="100000"/>
              </a:lnSpc>
              <a:spcBef>
                <a:spcPts val="0"/>
              </a:spcBef>
              <a:spcAft>
                <a:spcPts val="0"/>
              </a:spcAft>
              <a:buClr>
                <a:srgbClr val="000000"/>
              </a:buClr>
              <a:buSzPts val="1200"/>
              <a:buFont typeface="Arial"/>
              <a:buNone/>
              <a:defRPr sz="1200" b="0" i="0" u="none" strike="noStrike" kern="1200" cap="none">
                <a:solidFill>
                  <a:srgbClr val="888888"/>
                </a:solidFill>
                <a:latin typeface="Arial"/>
                <a:ea typeface="Arial"/>
                <a:cs typeface="Arial"/>
                <a:sym typeface="Arial"/>
              </a:defRPr>
            </a:lvl2pPr>
            <a:lvl3pPr marL="0" marR="0" lvl="2" indent="0" algn="r" defTabSz="914400" rtl="0" eaLnBrk="1" latinLnBrk="0" hangingPunct="1">
              <a:lnSpc>
                <a:spcPct val="100000"/>
              </a:lnSpc>
              <a:spcBef>
                <a:spcPts val="0"/>
              </a:spcBef>
              <a:spcAft>
                <a:spcPts val="0"/>
              </a:spcAft>
              <a:buClr>
                <a:srgbClr val="000000"/>
              </a:buClr>
              <a:buSzPts val="1200"/>
              <a:buFont typeface="Arial"/>
              <a:buNone/>
              <a:defRPr sz="1200" b="0" i="0" u="none" strike="noStrike" kern="1200" cap="none">
                <a:solidFill>
                  <a:srgbClr val="888888"/>
                </a:solidFill>
                <a:latin typeface="Arial"/>
                <a:ea typeface="Arial"/>
                <a:cs typeface="Arial"/>
                <a:sym typeface="Arial"/>
              </a:defRPr>
            </a:lvl3pPr>
            <a:lvl4pPr marL="0" marR="0" lvl="3" indent="0" algn="r" defTabSz="914400" rtl="0" eaLnBrk="1" latinLnBrk="0" hangingPunct="1">
              <a:lnSpc>
                <a:spcPct val="100000"/>
              </a:lnSpc>
              <a:spcBef>
                <a:spcPts val="0"/>
              </a:spcBef>
              <a:spcAft>
                <a:spcPts val="0"/>
              </a:spcAft>
              <a:buClr>
                <a:srgbClr val="000000"/>
              </a:buClr>
              <a:buSzPts val="1200"/>
              <a:buFont typeface="Arial"/>
              <a:buNone/>
              <a:defRPr sz="1200" b="0" i="0" u="none" strike="noStrike" kern="1200" cap="none">
                <a:solidFill>
                  <a:srgbClr val="888888"/>
                </a:solidFill>
                <a:latin typeface="Arial"/>
                <a:ea typeface="Arial"/>
                <a:cs typeface="Arial"/>
                <a:sym typeface="Arial"/>
              </a:defRPr>
            </a:lvl4pPr>
            <a:lvl5pPr marL="0" marR="0" lvl="4" indent="0" algn="r" defTabSz="914400" rtl="0" eaLnBrk="1" latinLnBrk="0" hangingPunct="1">
              <a:lnSpc>
                <a:spcPct val="100000"/>
              </a:lnSpc>
              <a:spcBef>
                <a:spcPts val="0"/>
              </a:spcBef>
              <a:spcAft>
                <a:spcPts val="0"/>
              </a:spcAft>
              <a:buClr>
                <a:srgbClr val="000000"/>
              </a:buClr>
              <a:buSzPts val="1200"/>
              <a:buFont typeface="Arial"/>
              <a:buNone/>
              <a:defRPr sz="1200" b="0" i="0" u="none" strike="noStrike" kern="1200" cap="none">
                <a:solidFill>
                  <a:srgbClr val="888888"/>
                </a:solidFill>
                <a:latin typeface="Arial"/>
                <a:ea typeface="Arial"/>
                <a:cs typeface="Arial"/>
                <a:sym typeface="Arial"/>
              </a:defRPr>
            </a:lvl5pPr>
            <a:lvl6pPr marL="0" marR="0" lvl="5" indent="0" algn="r" defTabSz="914400" rtl="0" eaLnBrk="1" latinLnBrk="0" hangingPunct="1">
              <a:lnSpc>
                <a:spcPct val="100000"/>
              </a:lnSpc>
              <a:spcBef>
                <a:spcPts val="0"/>
              </a:spcBef>
              <a:spcAft>
                <a:spcPts val="0"/>
              </a:spcAft>
              <a:buClr>
                <a:srgbClr val="000000"/>
              </a:buClr>
              <a:buSzPts val="1200"/>
              <a:buFont typeface="Arial"/>
              <a:buNone/>
              <a:defRPr sz="1200" b="0" i="0" u="none" strike="noStrike" kern="1200" cap="none">
                <a:solidFill>
                  <a:srgbClr val="888888"/>
                </a:solidFill>
                <a:latin typeface="Arial"/>
                <a:ea typeface="Arial"/>
                <a:cs typeface="Arial"/>
                <a:sym typeface="Arial"/>
              </a:defRPr>
            </a:lvl6pPr>
            <a:lvl7pPr marL="0" marR="0" lvl="6" indent="0" algn="r" defTabSz="914400" rtl="0" eaLnBrk="1" latinLnBrk="0" hangingPunct="1">
              <a:lnSpc>
                <a:spcPct val="100000"/>
              </a:lnSpc>
              <a:spcBef>
                <a:spcPts val="0"/>
              </a:spcBef>
              <a:spcAft>
                <a:spcPts val="0"/>
              </a:spcAft>
              <a:buClr>
                <a:srgbClr val="000000"/>
              </a:buClr>
              <a:buSzPts val="1200"/>
              <a:buFont typeface="Arial"/>
              <a:buNone/>
              <a:defRPr sz="1200" b="0" i="0" u="none" strike="noStrike" kern="1200" cap="none">
                <a:solidFill>
                  <a:srgbClr val="888888"/>
                </a:solidFill>
                <a:latin typeface="Arial"/>
                <a:ea typeface="Arial"/>
                <a:cs typeface="Arial"/>
                <a:sym typeface="Arial"/>
              </a:defRPr>
            </a:lvl7pPr>
            <a:lvl8pPr marL="0" marR="0" lvl="7" indent="0" algn="r" defTabSz="914400" rtl="0" eaLnBrk="1" latinLnBrk="0" hangingPunct="1">
              <a:lnSpc>
                <a:spcPct val="100000"/>
              </a:lnSpc>
              <a:spcBef>
                <a:spcPts val="0"/>
              </a:spcBef>
              <a:spcAft>
                <a:spcPts val="0"/>
              </a:spcAft>
              <a:buClr>
                <a:srgbClr val="000000"/>
              </a:buClr>
              <a:buSzPts val="1200"/>
              <a:buFont typeface="Arial"/>
              <a:buNone/>
              <a:defRPr sz="1200" b="0" i="0" u="none" strike="noStrike" kern="1200" cap="none">
                <a:solidFill>
                  <a:srgbClr val="888888"/>
                </a:solidFill>
                <a:latin typeface="Arial"/>
                <a:ea typeface="Arial"/>
                <a:cs typeface="Arial"/>
                <a:sym typeface="Arial"/>
              </a:defRPr>
            </a:lvl8pPr>
            <a:lvl9pPr marL="0" marR="0" lvl="8" indent="0" algn="r" defTabSz="914400" rtl="0" eaLnBrk="1" latinLnBrk="0" hangingPunct="1">
              <a:lnSpc>
                <a:spcPct val="100000"/>
              </a:lnSpc>
              <a:spcBef>
                <a:spcPts val="0"/>
              </a:spcBef>
              <a:spcAft>
                <a:spcPts val="0"/>
              </a:spcAft>
              <a:buClr>
                <a:srgbClr val="000000"/>
              </a:buClr>
              <a:buSzPts val="1200"/>
              <a:buFont typeface="Arial"/>
              <a:buNone/>
              <a:defRPr sz="1200" b="0" i="0" u="none" strike="noStrike" kern="1200" cap="none">
                <a:solidFill>
                  <a:srgbClr val="888888"/>
                </a:solidFill>
                <a:latin typeface="Arial"/>
                <a:ea typeface="Arial"/>
                <a:cs typeface="Arial"/>
                <a:sym typeface="Arial"/>
              </a:defRPr>
            </a:lvl9pPr>
          </a:lstStyle>
          <a:p>
            <a:fld id="{00000000-1234-1234-1234-123412341234}" type="slidenum">
              <a:rPr lang="en-AU" smtClean="0"/>
              <a:pPr/>
              <a:t>16</a:t>
            </a:fld>
            <a:endParaRPr lang="en-AU"/>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A4DEC89-5935-1AA9-F1E9-E1865C86B97E}"/>
                  </a:ext>
                </a:extLst>
              </p:cNvPr>
              <p:cNvSpPr txBox="1"/>
              <p:nvPr/>
            </p:nvSpPr>
            <p:spPr>
              <a:xfrm>
                <a:off x="7037465" y="2329147"/>
                <a:ext cx="3813315" cy="1099853"/>
              </a:xfrm>
              <a:prstGeom prst="rect">
                <a:avLst/>
              </a:prstGeom>
              <a:noFill/>
              <a:ln w="38100">
                <a:solidFill>
                  <a:srgbClr val="262261"/>
                </a:solidFill>
              </a:ln>
            </p:spPr>
            <p:txBody>
              <a:bodyPr wrap="square">
                <a:spAutoFit/>
              </a:bodyPr>
              <a:lstStyle/>
              <a:p>
                <a:pPr marL="38100">
                  <a:lnSpc>
                    <a:spcPct val="90000"/>
                  </a:lnSpc>
                  <a:buClr>
                    <a:srgbClr val="EE3A89"/>
                  </a:buClr>
                  <a:buSzPts val="3000"/>
                </a:pPr>
                <a:r>
                  <a:rPr lang="en-AU" b="1" dirty="0"/>
                  <a:t>Calculate the infection incidence from the growth rate:</a:t>
                </a:r>
              </a:p>
              <a:p>
                <a:pPr marL="38100">
                  <a:lnSpc>
                    <a:spcPct val="90000"/>
                  </a:lnSpc>
                  <a:buClr>
                    <a:srgbClr val="EE3A89"/>
                  </a:buClr>
                  <a:buSzPts val="3000"/>
                </a:pPr>
                <a:endParaRPr lang="en-AU" b="1" dirty="0"/>
              </a:p>
              <a:p>
                <a:pPr marL="38100">
                  <a:lnSpc>
                    <a:spcPct val="90000"/>
                  </a:lnSpc>
                  <a:buClr>
                    <a:srgbClr val="EE3A89"/>
                  </a:buClr>
                  <a:buSzPts val="3000"/>
                </a:pPr>
                <a14:m>
                  <m:oMathPara xmlns:m="http://schemas.openxmlformats.org/officeDocument/2006/math">
                    <m:oMathParaPr>
                      <m:jc m:val="centerGroup"/>
                    </m:oMathParaPr>
                    <m:oMath xmlns:m="http://schemas.openxmlformats.org/officeDocument/2006/math">
                      <m:acc>
                        <m:accPr>
                          <m:chr m:val="̂"/>
                          <m:ctrlPr>
                            <a:rPr lang="en-AU" b="1" i="1" smtClean="0">
                              <a:solidFill>
                                <a:srgbClr val="EE3A89"/>
                              </a:solidFill>
                              <a:latin typeface="Cambria Math" panose="02040503050406030204" pitchFamily="18" charset="0"/>
                            </a:rPr>
                          </m:ctrlPr>
                        </m:accPr>
                        <m:e>
                          <m:r>
                            <a:rPr lang="en-AU" b="1" i="1">
                              <a:solidFill>
                                <a:srgbClr val="EE3A89"/>
                              </a:solidFill>
                              <a:latin typeface="Cambria Math" panose="02040503050406030204" pitchFamily="18" charset="0"/>
                            </a:rPr>
                            <m:t>𝑰</m:t>
                          </m:r>
                        </m:e>
                      </m:acc>
                      <m:d>
                        <m:dPr>
                          <m:ctrlPr>
                            <a:rPr lang="en-AU" b="1" i="1">
                              <a:solidFill>
                                <a:srgbClr val="EE3A89"/>
                              </a:solidFill>
                              <a:latin typeface="Cambria Math" panose="02040503050406030204" pitchFamily="18" charset="0"/>
                            </a:rPr>
                          </m:ctrlPr>
                        </m:dPr>
                        <m:e>
                          <m:r>
                            <a:rPr lang="en-AU" b="1" i="1">
                              <a:solidFill>
                                <a:srgbClr val="EE3A89"/>
                              </a:solidFill>
                              <a:latin typeface="Cambria Math" panose="02040503050406030204" pitchFamily="18" charset="0"/>
                            </a:rPr>
                            <m:t>𝒕</m:t>
                          </m:r>
                        </m:e>
                      </m:d>
                      <m:r>
                        <a:rPr lang="en-AU" b="1" i="1">
                          <a:solidFill>
                            <a:srgbClr val="262261"/>
                          </a:solidFill>
                          <a:latin typeface="Cambria Math" panose="02040503050406030204" pitchFamily="18" charset="0"/>
                        </a:rPr>
                        <m:t>=</m:t>
                      </m:r>
                      <m:acc>
                        <m:accPr>
                          <m:chr m:val="̂"/>
                          <m:ctrlPr>
                            <a:rPr lang="en-AU" b="1" i="1">
                              <a:solidFill>
                                <a:srgbClr val="EE3A89"/>
                              </a:solidFill>
                              <a:latin typeface="Cambria Math" panose="02040503050406030204" pitchFamily="18" charset="0"/>
                            </a:rPr>
                          </m:ctrlPr>
                        </m:accPr>
                        <m:e>
                          <m:r>
                            <a:rPr lang="en-AU" b="1" i="1">
                              <a:solidFill>
                                <a:srgbClr val="EE3A89"/>
                              </a:solidFill>
                              <a:latin typeface="Cambria Math" panose="02040503050406030204" pitchFamily="18" charset="0"/>
                            </a:rPr>
                            <m:t>𝑰</m:t>
                          </m:r>
                        </m:e>
                      </m:acc>
                      <m:sSup>
                        <m:sSupPr>
                          <m:ctrlPr>
                            <a:rPr lang="en-AU" b="1" i="1">
                              <a:solidFill>
                                <a:srgbClr val="262261"/>
                              </a:solidFill>
                              <a:latin typeface="Cambria Math" panose="02040503050406030204" pitchFamily="18" charset="0"/>
                            </a:rPr>
                          </m:ctrlPr>
                        </m:sSupPr>
                        <m:e>
                          <m:r>
                            <a:rPr lang="en-AU" b="1" i="1" smtClean="0">
                              <a:solidFill>
                                <a:srgbClr val="EE3A89"/>
                              </a:solidFill>
                              <a:latin typeface="Cambria Math" panose="02040503050406030204" pitchFamily="18" charset="0"/>
                            </a:rPr>
                            <m:t>(</m:t>
                          </m:r>
                          <m:r>
                            <a:rPr lang="en-AU" b="1" i="1" smtClean="0">
                              <a:solidFill>
                                <a:srgbClr val="EE3A89"/>
                              </a:solidFill>
                              <a:latin typeface="Cambria Math" panose="02040503050406030204" pitchFamily="18" charset="0"/>
                            </a:rPr>
                            <m:t>𝒕</m:t>
                          </m:r>
                          <m:r>
                            <a:rPr lang="en-AU" b="1" i="1" smtClean="0">
                              <a:solidFill>
                                <a:srgbClr val="EE3A89"/>
                              </a:solidFill>
                              <a:latin typeface="Cambria Math" panose="02040503050406030204" pitchFamily="18" charset="0"/>
                            </a:rPr>
                            <m:t>−</m:t>
                          </m:r>
                          <m:r>
                            <a:rPr lang="en-AU" b="1" i="1" smtClean="0">
                              <a:solidFill>
                                <a:srgbClr val="EE3A89"/>
                              </a:solidFill>
                              <a:latin typeface="Cambria Math" panose="02040503050406030204" pitchFamily="18" charset="0"/>
                            </a:rPr>
                            <m:t>𝟏</m:t>
                          </m:r>
                          <m:r>
                            <a:rPr lang="en-AU" b="1" i="1">
                              <a:solidFill>
                                <a:srgbClr val="EE3A89"/>
                              </a:solidFill>
                              <a:latin typeface="Cambria Math" panose="02040503050406030204" pitchFamily="18" charset="0"/>
                            </a:rPr>
                            <m:t>)</m:t>
                          </m:r>
                          <m:r>
                            <a:rPr lang="en-AU" b="1" i="1">
                              <a:solidFill>
                                <a:srgbClr val="262261"/>
                              </a:solidFill>
                              <a:latin typeface="Cambria Math" panose="02040503050406030204" pitchFamily="18" charset="0"/>
                            </a:rPr>
                            <m:t>𝒆</m:t>
                          </m:r>
                        </m:e>
                        <m:sup>
                          <m:r>
                            <a:rPr lang="en-AU" b="1" i="1" smtClean="0">
                              <a:solidFill>
                                <a:srgbClr val="262261"/>
                              </a:solidFill>
                              <a:latin typeface="Cambria Math" panose="02040503050406030204" pitchFamily="18" charset="0"/>
                            </a:rPr>
                            <m:t>𝒓</m:t>
                          </m:r>
                          <m:r>
                            <a:rPr lang="en-AU" b="1" i="1" smtClean="0">
                              <a:solidFill>
                                <a:srgbClr val="262261"/>
                              </a:solidFill>
                              <a:latin typeface="Cambria Math" panose="02040503050406030204" pitchFamily="18" charset="0"/>
                            </a:rPr>
                            <m:t>(</m:t>
                          </m:r>
                          <m:r>
                            <a:rPr lang="en-AU" b="1" i="1" smtClean="0">
                              <a:solidFill>
                                <a:srgbClr val="262261"/>
                              </a:solidFill>
                              <a:latin typeface="Cambria Math" panose="02040503050406030204" pitchFamily="18" charset="0"/>
                            </a:rPr>
                            <m:t>𝒕</m:t>
                          </m:r>
                          <m:r>
                            <a:rPr lang="en-AU" b="1" i="1" smtClean="0">
                              <a:solidFill>
                                <a:srgbClr val="262261"/>
                              </a:solidFill>
                              <a:latin typeface="Cambria Math" panose="02040503050406030204" pitchFamily="18" charset="0"/>
                            </a:rPr>
                            <m:t>)</m:t>
                          </m:r>
                        </m:sup>
                      </m:sSup>
                    </m:oMath>
                  </m:oMathPara>
                </a14:m>
                <a:endParaRPr lang="en-AU" sz="1800" b="1" dirty="0">
                  <a:solidFill>
                    <a:srgbClr val="86B8CD"/>
                  </a:solidFill>
                </a:endParaRPr>
              </a:p>
            </p:txBody>
          </p:sp>
        </mc:Choice>
        <mc:Fallback xmlns="">
          <p:sp>
            <p:nvSpPr>
              <p:cNvPr id="12" name="TextBox 11">
                <a:extLst>
                  <a:ext uri="{FF2B5EF4-FFF2-40B4-BE49-F238E27FC236}">
                    <a16:creationId xmlns:a16="http://schemas.microsoft.com/office/drawing/2014/main" id="{6A4DEC89-5935-1AA9-F1E9-E1865C86B97E}"/>
                  </a:ext>
                </a:extLst>
              </p:cNvPr>
              <p:cNvSpPr txBox="1">
                <a:spLocks noRot="1" noChangeAspect="1" noMove="1" noResize="1" noEditPoints="1" noAdjustHandles="1" noChangeArrowheads="1" noChangeShapeType="1" noTextEdit="1"/>
              </p:cNvSpPr>
              <p:nvPr/>
            </p:nvSpPr>
            <p:spPr>
              <a:xfrm>
                <a:off x="7037465" y="2329147"/>
                <a:ext cx="3813315" cy="1099853"/>
              </a:xfrm>
              <a:prstGeom prst="rect">
                <a:avLst/>
              </a:prstGeom>
              <a:blipFill>
                <a:blip r:embed="rId6"/>
                <a:stretch>
                  <a:fillRect t="-3209" r="-1582" b="-2674"/>
                </a:stretch>
              </a:blipFill>
              <a:ln w="38100">
                <a:solidFill>
                  <a:srgbClr val="262261"/>
                </a:solidFill>
              </a:ln>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C15140F-D587-4BDF-7497-5E1202411430}"/>
                  </a:ext>
                </a:extLst>
              </p:cNvPr>
              <p:cNvSpPr txBox="1"/>
              <p:nvPr/>
            </p:nvSpPr>
            <p:spPr>
              <a:xfrm>
                <a:off x="7037463" y="1134824"/>
                <a:ext cx="3813315" cy="590931"/>
              </a:xfrm>
              <a:prstGeom prst="rect">
                <a:avLst/>
              </a:prstGeom>
              <a:noFill/>
              <a:ln w="38100">
                <a:solidFill>
                  <a:srgbClr val="262261"/>
                </a:solidFill>
              </a:ln>
            </p:spPr>
            <p:txBody>
              <a:bodyPr wrap="square">
                <a:spAutoFit/>
              </a:bodyPr>
              <a:lstStyle/>
              <a:p>
                <a:pPr marL="38100">
                  <a:lnSpc>
                    <a:spcPct val="90000"/>
                  </a:lnSpc>
                  <a:buClr>
                    <a:srgbClr val="EE3A89"/>
                  </a:buClr>
                  <a:buSzPts val="3000"/>
                </a:pPr>
                <a:r>
                  <a:rPr lang="en-AU" b="1" dirty="0">
                    <a:solidFill>
                      <a:srgbClr val="262261"/>
                    </a:solidFill>
                  </a:rPr>
                  <a:t>Smoothed function defined for </a:t>
                </a:r>
                <a14:m>
                  <m:oMath xmlns:m="http://schemas.openxmlformats.org/officeDocument/2006/math">
                    <m:r>
                      <a:rPr lang="en-AU" b="1" i="1">
                        <a:solidFill>
                          <a:srgbClr val="262261"/>
                        </a:solidFill>
                        <a:latin typeface="Cambria Math" panose="02040503050406030204" pitchFamily="18" charset="0"/>
                        <a:ea typeface="Arial"/>
                        <a:cs typeface="Arial"/>
                        <a:sym typeface="Arial"/>
                      </a:rPr>
                      <m:t>𝒓</m:t>
                    </m:r>
                    <m:r>
                      <a:rPr lang="en-AU" b="1" i="1">
                        <a:solidFill>
                          <a:srgbClr val="262261"/>
                        </a:solidFill>
                        <a:latin typeface="Cambria Math" panose="02040503050406030204" pitchFamily="18" charset="0"/>
                        <a:ea typeface="Arial"/>
                        <a:cs typeface="Arial"/>
                        <a:sym typeface="Arial"/>
                      </a:rPr>
                      <m:t>(</m:t>
                    </m:r>
                    <m:r>
                      <a:rPr lang="en-AU" b="1" i="1">
                        <a:solidFill>
                          <a:srgbClr val="262261"/>
                        </a:solidFill>
                        <a:latin typeface="Cambria Math" panose="02040503050406030204" pitchFamily="18" charset="0"/>
                        <a:ea typeface="Arial"/>
                        <a:cs typeface="Arial"/>
                        <a:sym typeface="Arial"/>
                      </a:rPr>
                      <m:t>𝒕</m:t>
                    </m:r>
                    <m:r>
                      <a:rPr lang="en-AU" b="1" i="1" smtClean="0">
                        <a:solidFill>
                          <a:srgbClr val="262261"/>
                        </a:solidFill>
                        <a:latin typeface="Cambria Math" panose="02040503050406030204" pitchFamily="18" charset="0"/>
                        <a:ea typeface="Arial"/>
                        <a:cs typeface="Arial"/>
                        <a:sym typeface="Arial"/>
                      </a:rPr>
                      <m:t>)</m:t>
                    </m:r>
                  </m:oMath>
                </a14:m>
                <a:endParaRPr lang="en-AU" b="1" dirty="0">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FC15140F-D587-4BDF-7497-5E1202411430}"/>
                  </a:ext>
                </a:extLst>
              </p:cNvPr>
              <p:cNvSpPr txBox="1">
                <a:spLocks noRot="1" noChangeAspect="1" noMove="1" noResize="1" noEditPoints="1" noAdjustHandles="1" noChangeArrowheads="1" noChangeShapeType="1" noTextEdit="1"/>
              </p:cNvSpPr>
              <p:nvPr/>
            </p:nvSpPr>
            <p:spPr>
              <a:xfrm>
                <a:off x="7037463" y="1134824"/>
                <a:ext cx="3813315" cy="590931"/>
              </a:xfrm>
              <a:prstGeom prst="rect">
                <a:avLst/>
              </a:prstGeom>
              <a:blipFill>
                <a:blip r:embed="rId7"/>
                <a:stretch>
                  <a:fillRect t="-5825" b="-5825"/>
                </a:stretch>
              </a:blipFill>
              <a:ln w="38100">
                <a:solidFill>
                  <a:srgbClr val="262261"/>
                </a:solidFill>
              </a:ln>
            </p:spPr>
            <p:txBody>
              <a:bodyPr/>
              <a:lstStyle/>
              <a:p>
                <a:r>
                  <a:rPr lang="en-AU">
                    <a:noFill/>
                  </a:rPr>
                  <a:t> </a:t>
                </a:r>
              </a:p>
            </p:txBody>
          </p:sp>
        </mc:Fallback>
      </mc:AlternateContent>
      <p:sp>
        <p:nvSpPr>
          <p:cNvPr id="14" name="TextBox 13">
            <a:extLst>
              <a:ext uri="{FF2B5EF4-FFF2-40B4-BE49-F238E27FC236}">
                <a16:creationId xmlns:a16="http://schemas.microsoft.com/office/drawing/2014/main" id="{9888B646-959D-32B3-D1E9-DB4CEDB2AF82}"/>
              </a:ext>
            </a:extLst>
          </p:cNvPr>
          <p:cNvSpPr txBox="1"/>
          <p:nvPr/>
        </p:nvSpPr>
        <p:spPr>
          <a:xfrm>
            <a:off x="7037465" y="5284433"/>
            <a:ext cx="3813315" cy="590931"/>
          </a:xfrm>
          <a:prstGeom prst="rect">
            <a:avLst/>
          </a:prstGeom>
          <a:noFill/>
          <a:ln w="38100">
            <a:solidFill>
              <a:srgbClr val="262261"/>
            </a:solidFill>
          </a:ln>
        </p:spPr>
        <p:txBody>
          <a:bodyPr wrap="square">
            <a:spAutoFit/>
          </a:bodyPr>
          <a:lstStyle/>
          <a:p>
            <a:pPr marL="38100">
              <a:lnSpc>
                <a:spcPct val="90000"/>
              </a:lnSpc>
              <a:buClr>
                <a:srgbClr val="EE3A89"/>
              </a:buClr>
              <a:buSzPts val="3000"/>
            </a:pPr>
            <a:r>
              <a:rPr lang="en-AU" b="1" dirty="0">
                <a:solidFill>
                  <a:srgbClr val="262261"/>
                </a:solidFill>
              </a:rPr>
              <a:t>Probability of data given modelled values</a:t>
            </a:r>
            <a:endParaRPr lang="en-AU" b="1" i="1" dirty="0">
              <a:solidFill>
                <a:srgbClr val="3877AD"/>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93A9819-2892-0222-2AA8-A13DF28632F3}"/>
                  </a:ext>
                </a:extLst>
              </p:cNvPr>
              <p:cNvSpPr txBox="1"/>
              <p:nvPr/>
            </p:nvSpPr>
            <p:spPr>
              <a:xfrm>
                <a:off x="7037464" y="3922725"/>
                <a:ext cx="3813315" cy="840230"/>
              </a:xfrm>
              <a:prstGeom prst="rect">
                <a:avLst/>
              </a:prstGeom>
              <a:noFill/>
              <a:ln w="38100">
                <a:solidFill>
                  <a:srgbClr val="262261"/>
                </a:solidFill>
              </a:ln>
            </p:spPr>
            <p:txBody>
              <a:bodyPr wrap="square">
                <a:spAutoFit/>
              </a:bodyPr>
              <a:lstStyle/>
              <a:p>
                <a:pPr marL="38100">
                  <a:lnSpc>
                    <a:spcPct val="90000"/>
                  </a:lnSpc>
                  <a:buClr>
                    <a:srgbClr val="EE3A89"/>
                  </a:buClr>
                  <a:buSzPts val="3000"/>
                </a:pPr>
                <a:r>
                  <a:rPr lang="en-AU" b="1" dirty="0"/>
                  <a:t>Additional effects: e.g. day-of-the-week effect multiplier</a:t>
                </a:r>
              </a:p>
              <a:p>
                <a:pPr marL="38100">
                  <a:lnSpc>
                    <a:spcPct val="90000"/>
                  </a:lnSpc>
                  <a:buClr>
                    <a:srgbClr val="EE3A89"/>
                  </a:buClr>
                  <a:buSzPts val="3000"/>
                </a:pPr>
                <a14:m>
                  <m:oMathPara xmlns:m="http://schemas.openxmlformats.org/officeDocument/2006/math">
                    <m:oMathParaPr>
                      <m:jc m:val="centerGroup"/>
                    </m:oMathParaPr>
                    <m:oMath xmlns:m="http://schemas.openxmlformats.org/officeDocument/2006/math">
                      <m:r>
                        <a:rPr lang="en-AU" b="1" i="1" smtClean="0">
                          <a:solidFill>
                            <a:srgbClr val="EE3A89"/>
                          </a:solidFill>
                          <a:latin typeface="Cambria Math" panose="02040503050406030204" pitchFamily="18" charset="0"/>
                        </a:rPr>
                        <m:t>𝑫𝑶𝑾</m:t>
                      </m:r>
                      <m:r>
                        <a:rPr lang="en-AU" b="1" i="1" smtClean="0">
                          <a:solidFill>
                            <a:srgbClr val="EE3A89"/>
                          </a:solidFill>
                          <a:latin typeface="Cambria Math" panose="02040503050406030204" pitchFamily="18" charset="0"/>
                        </a:rPr>
                        <m:t>(</m:t>
                      </m:r>
                      <m:r>
                        <a:rPr lang="en-AU" b="1" i="1" smtClean="0">
                          <a:solidFill>
                            <a:srgbClr val="EE3A89"/>
                          </a:solidFill>
                          <a:latin typeface="Cambria Math" panose="02040503050406030204" pitchFamily="18" charset="0"/>
                        </a:rPr>
                        <m:t>𝒕</m:t>
                      </m:r>
                      <m:r>
                        <a:rPr lang="en-AU" b="1" i="1" smtClean="0">
                          <a:solidFill>
                            <a:srgbClr val="EE3A89"/>
                          </a:solidFill>
                          <a:latin typeface="Cambria Math" panose="02040503050406030204" pitchFamily="18" charset="0"/>
                        </a:rPr>
                        <m:t>)</m:t>
                      </m:r>
                    </m:oMath>
                  </m:oMathPara>
                </a14:m>
                <a:endParaRPr lang="en-AU" sz="1800" b="1" dirty="0">
                  <a:solidFill>
                    <a:srgbClr val="86B8CD"/>
                  </a:solidFill>
                </a:endParaRPr>
              </a:p>
            </p:txBody>
          </p:sp>
        </mc:Choice>
        <mc:Fallback xmlns="">
          <p:sp>
            <p:nvSpPr>
              <p:cNvPr id="15" name="TextBox 14">
                <a:extLst>
                  <a:ext uri="{FF2B5EF4-FFF2-40B4-BE49-F238E27FC236}">
                    <a16:creationId xmlns:a16="http://schemas.microsoft.com/office/drawing/2014/main" id="{993A9819-2892-0222-2AA8-A13DF28632F3}"/>
                  </a:ext>
                </a:extLst>
              </p:cNvPr>
              <p:cNvSpPr txBox="1">
                <a:spLocks noRot="1" noChangeAspect="1" noMove="1" noResize="1" noEditPoints="1" noAdjustHandles="1" noChangeArrowheads="1" noChangeShapeType="1" noTextEdit="1"/>
              </p:cNvSpPr>
              <p:nvPr/>
            </p:nvSpPr>
            <p:spPr>
              <a:xfrm>
                <a:off x="7037464" y="3922725"/>
                <a:ext cx="3813315" cy="840230"/>
              </a:xfrm>
              <a:prstGeom prst="rect">
                <a:avLst/>
              </a:prstGeom>
              <a:blipFill>
                <a:blip r:embed="rId9"/>
                <a:stretch>
                  <a:fillRect t="-4167" b="-4167"/>
                </a:stretch>
              </a:blipFill>
              <a:ln w="38100">
                <a:solidFill>
                  <a:srgbClr val="262261"/>
                </a:solidFill>
              </a:ln>
            </p:spPr>
            <p:txBody>
              <a:bodyPr/>
              <a:lstStyle/>
              <a:p>
                <a:r>
                  <a:rPr lang="en-AU">
                    <a:noFill/>
                  </a:rPr>
                  <a:t> </a:t>
                </a:r>
              </a:p>
            </p:txBody>
          </p:sp>
        </mc:Fallback>
      </mc:AlternateContent>
      <p:cxnSp>
        <p:nvCxnSpPr>
          <p:cNvPr id="17" name="Google Shape;186;p3">
            <a:extLst>
              <a:ext uri="{FF2B5EF4-FFF2-40B4-BE49-F238E27FC236}">
                <a16:creationId xmlns:a16="http://schemas.microsoft.com/office/drawing/2014/main" id="{E13A3CA7-BAC4-5499-2890-585C7202A19C}"/>
              </a:ext>
            </a:extLst>
          </p:cNvPr>
          <p:cNvCxnSpPr>
            <a:cxnSpLocks/>
          </p:cNvCxnSpPr>
          <p:nvPr/>
        </p:nvCxnSpPr>
        <p:spPr>
          <a:xfrm>
            <a:off x="8893555" y="1725755"/>
            <a:ext cx="0" cy="603392"/>
          </a:xfrm>
          <a:prstGeom prst="straightConnector1">
            <a:avLst/>
          </a:prstGeom>
          <a:noFill/>
          <a:ln w="38100" cap="flat" cmpd="sng">
            <a:solidFill>
              <a:srgbClr val="262261"/>
            </a:solidFill>
            <a:prstDash val="solid"/>
            <a:miter lim="800000"/>
            <a:headEnd type="none" w="sm" len="sm"/>
            <a:tailEnd type="triangle" w="med" len="med"/>
          </a:ln>
        </p:spPr>
      </p:cxnSp>
      <p:cxnSp>
        <p:nvCxnSpPr>
          <p:cNvPr id="20" name="Google Shape;186;p3">
            <a:extLst>
              <a:ext uri="{FF2B5EF4-FFF2-40B4-BE49-F238E27FC236}">
                <a16:creationId xmlns:a16="http://schemas.microsoft.com/office/drawing/2014/main" id="{7E45F50E-3F98-6C2B-9FF4-C4025E42EE2E}"/>
              </a:ext>
            </a:extLst>
          </p:cNvPr>
          <p:cNvCxnSpPr>
            <a:cxnSpLocks/>
          </p:cNvCxnSpPr>
          <p:nvPr/>
        </p:nvCxnSpPr>
        <p:spPr>
          <a:xfrm>
            <a:off x="8845079" y="4890448"/>
            <a:ext cx="0" cy="350222"/>
          </a:xfrm>
          <a:prstGeom prst="straightConnector1">
            <a:avLst/>
          </a:prstGeom>
          <a:noFill/>
          <a:ln w="38100" cap="flat" cmpd="sng">
            <a:solidFill>
              <a:srgbClr val="262261"/>
            </a:solidFill>
            <a:prstDash val="solid"/>
            <a:miter lim="800000"/>
            <a:headEnd type="none" w="sm" len="sm"/>
            <a:tailEnd type="triangle" w="med" len="med"/>
          </a:ln>
        </p:spPr>
      </p:cxnSp>
      <p:sp>
        <p:nvSpPr>
          <p:cNvPr id="23" name="Plus Sign 22">
            <a:extLst>
              <a:ext uri="{FF2B5EF4-FFF2-40B4-BE49-F238E27FC236}">
                <a16:creationId xmlns:a16="http://schemas.microsoft.com/office/drawing/2014/main" id="{D8D8340D-8397-F3CA-9E36-DB0A697816CE}"/>
              </a:ext>
            </a:extLst>
          </p:cNvPr>
          <p:cNvSpPr/>
          <p:nvPr/>
        </p:nvSpPr>
        <p:spPr>
          <a:xfrm>
            <a:off x="8630622" y="3451261"/>
            <a:ext cx="525866" cy="449202"/>
          </a:xfrm>
          <a:prstGeom prst="mathPlus">
            <a:avLst/>
          </a:prstGeom>
          <a:solidFill>
            <a:srgbClr val="2622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F3EDF8B-A085-7872-4D07-9DBA83266E1B}"/>
                  </a:ext>
                </a:extLst>
              </p:cNvPr>
              <p:cNvSpPr txBox="1"/>
              <p:nvPr/>
            </p:nvSpPr>
            <p:spPr>
              <a:xfrm>
                <a:off x="883579" y="5704548"/>
                <a:ext cx="732762" cy="341632"/>
              </a:xfrm>
              <a:prstGeom prst="rect">
                <a:avLst/>
              </a:prstGeom>
              <a:solidFill>
                <a:schemeClr val="bg1"/>
              </a:solidFill>
            </p:spPr>
            <p:txBody>
              <a:bodyPr wrap="square">
                <a:spAutoFit/>
              </a:bodyPr>
              <a:lstStyle/>
              <a:p>
                <a:pPr marR="0" lvl="0" algn="l" rtl="0">
                  <a:lnSpc>
                    <a:spcPct val="90000"/>
                  </a:lnSpc>
                  <a:spcBef>
                    <a:spcPts val="0"/>
                  </a:spcBef>
                  <a:spcAft>
                    <a:spcPts val="0"/>
                  </a:spcAft>
                  <a:buClr>
                    <a:srgbClr val="EE3A89"/>
                  </a:buClr>
                  <a:buSzPts val="3000"/>
                </a:pPr>
                <a14:m>
                  <m:oMathPara xmlns:m="http://schemas.openxmlformats.org/officeDocument/2006/math">
                    <m:oMathParaPr>
                      <m:jc m:val="centerGroup"/>
                    </m:oMathParaPr>
                    <m:oMath xmlns:m="http://schemas.openxmlformats.org/officeDocument/2006/math">
                      <m:r>
                        <a:rPr lang="en-AU" sz="1800" b="0" i="1" smtClean="0">
                          <a:solidFill>
                            <a:schemeClr val="tx1"/>
                          </a:solidFill>
                          <a:latin typeface="Cambria Math" panose="02040503050406030204" pitchFamily="18" charset="0"/>
                        </a:rPr>
                        <m:t>𝐼</m:t>
                      </m:r>
                      <m:r>
                        <a:rPr lang="en-AU" sz="1800" b="0" i="1" smtClean="0">
                          <a:solidFill>
                            <a:schemeClr val="tx1"/>
                          </a:solidFill>
                          <a:latin typeface="Cambria Math" panose="02040503050406030204" pitchFamily="18" charset="0"/>
                        </a:rPr>
                        <m:t>(</m:t>
                      </m:r>
                      <m:r>
                        <a:rPr lang="en-AU" sz="1800" b="0" i="1" smtClean="0">
                          <a:solidFill>
                            <a:schemeClr val="tx1"/>
                          </a:solidFill>
                          <a:latin typeface="Cambria Math" panose="02040503050406030204" pitchFamily="18" charset="0"/>
                        </a:rPr>
                        <m:t>𝑡</m:t>
                      </m:r>
                      <m:r>
                        <a:rPr lang="en-AU" sz="1800" b="0" i="1" smtClean="0">
                          <a:solidFill>
                            <a:schemeClr val="tx1"/>
                          </a:solidFill>
                          <a:latin typeface="Cambria Math" panose="02040503050406030204" pitchFamily="18" charset="0"/>
                        </a:rPr>
                        <m:t>)</m:t>
                      </m:r>
                    </m:oMath>
                  </m:oMathPara>
                </a14:m>
                <a:endParaRPr lang="en-AU" sz="1800" dirty="0">
                  <a:solidFill>
                    <a:schemeClr val="tx1"/>
                  </a:solidFill>
                </a:endParaRPr>
              </a:p>
            </p:txBody>
          </p:sp>
        </mc:Choice>
        <mc:Fallback xmlns="">
          <p:sp>
            <p:nvSpPr>
              <p:cNvPr id="6" name="TextBox 5">
                <a:extLst>
                  <a:ext uri="{FF2B5EF4-FFF2-40B4-BE49-F238E27FC236}">
                    <a16:creationId xmlns:a16="http://schemas.microsoft.com/office/drawing/2014/main" id="{1F3EDF8B-A085-7872-4D07-9DBA83266E1B}"/>
                  </a:ext>
                </a:extLst>
              </p:cNvPr>
              <p:cNvSpPr txBox="1">
                <a:spLocks noRot="1" noChangeAspect="1" noMove="1" noResize="1" noEditPoints="1" noAdjustHandles="1" noChangeArrowheads="1" noChangeShapeType="1" noTextEdit="1"/>
              </p:cNvSpPr>
              <p:nvPr/>
            </p:nvSpPr>
            <p:spPr>
              <a:xfrm>
                <a:off x="883579" y="5704548"/>
                <a:ext cx="732762" cy="341632"/>
              </a:xfrm>
              <a:prstGeom prst="rect">
                <a:avLst/>
              </a:prstGeom>
              <a:blipFill>
                <a:blip r:embed="rId10"/>
                <a:stretch>
                  <a:fillRect b="-16071"/>
                </a:stretch>
              </a:blipFill>
            </p:spPr>
            <p:txBody>
              <a:bodyPr/>
              <a:lstStyle/>
              <a:p>
                <a:r>
                  <a:rPr lang="en-AU">
                    <a:noFill/>
                  </a:rPr>
                  <a:t> </a:t>
                </a:r>
              </a:p>
            </p:txBody>
          </p:sp>
        </mc:Fallback>
      </mc:AlternateContent>
    </p:spTree>
    <p:extLst>
      <p:ext uri="{BB962C8B-B14F-4D97-AF65-F5344CB8AC3E}">
        <p14:creationId xmlns:p14="http://schemas.microsoft.com/office/powerpoint/2010/main" val="1485379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6">
          <a:extLst>
            <a:ext uri="{FF2B5EF4-FFF2-40B4-BE49-F238E27FC236}">
              <a16:creationId xmlns:a16="http://schemas.microsoft.com/office/drawing/2014/main" id="{06006277-FC57-0C1C-14C0-F9581A1304BD}"/>
            </a:ext>
          </a:extLst>
        </p:cNvPr>
        <p:cNvGrpSpPr/>
        <p:nvPr/>
      </p:nvGrpSpPr>
      <p:grpSpPr>
        <a:xfrm>
          <a:off x="0" y="0"/>
          <a:ext cx="0" cy="0"/>
          <a:chOff x="0" y="0"/>
          <a:chExt cx="0" cy="0"/>
        </a:xfrm>
      </p:grpSpPr>
      <p:sp>
        <p:nvSpPr>
          <p:cNvPr id="97" name="Google Shape;97;g33ff1cc942e_0_52">
            <a:extLst>
              <a:ext uri="{FF2B5EF4-FFF2-40B4-BE49-F238E27FC236}">
                <a16:creationId xmlns:a16="http://schemas.microsoft.com/office/drawing/2014/main" id="{9734D30C-88F9-E880-9A77-E084BA3AABF7}"/>
              </a:ext>
            </a:extLst>
          </p:cNvPr>
          <p:cNvSpPr txBox="1">
            <a:spLocks noGrp="1"/>
          </p:cNvSpPr>
          <p:nvPr>
            <p:ph type="title"/>
          </p:nvPr>
        </p:nvSpPr>
        <p:spPr>
          <a:xfrm>
            <a:off x="1" y="0"/>
            <a:ext cx="108888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261"/>
              </a:buClr>
              <a:buSzPts val="3600"/>
              <a:buFont typeface="Arial"/>
              <a:buNone/>
            </a:pPr>
            <a:r>
              <a:rPr lang="en-AU" sz="3600" b="1" dirty="0">
                <a:solidFill>
                  <a:srgbClr val="262261"/>
                </a:solidFill>
              </a:rPr>
              <a:t>Other sources of noise</a:t>
            </a:r>
            <a:endParaRPr dirty="0">
              <a:solidFill>
                <a:srgbClr val="262261"/>
              </a:solidFill>
            </a:endParaRPr>
          </a:p>
        </p:txBody>
      </p:sp>
      <p:sp>
        <p:nvSpPr>
          <p:cNvPr id="98" name="Google Shape;98;g33ff1cc942e_0_52">
            <a:extLst>
              <a:ext uri="{FF2B5EF4-FFF2-40B4-BE49-F238E27FC236}">
                <a16:creationId xmlns:a16="http://schemas.microsoft.com/office/drawing/2014/main" id="{2E67A63C-7270-21A3-B519-9D0130E0E3B6}"/>
              </a:ext>
            </a:extLst>
          </p:cNvPr>
          <p:cNvSpPr txBox="1"/>
          <p:nvPr/>
        </p:nvSpPr>
        <p:spPr>
          <a:xfrm>
            <a:off x="314567" y="1436868"/>
            <a:ext cx="11377800" cy="54210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600"/>
              </a:spcAft>
              <a:buClr>
                <a:srgbClr val="EE3A89"/>
              </a:buClr>
              <a:buSzPts val="3000"/>
              <a:buFont typeface="Arial"/>
              <a:buChar char="•"/>
            </a:pPr>
            <a:r>
              <a:rPr lang="en-AU" sz="2000" b="1" dirty="0">
                <a:solidFill>
                  <a:srgbClr val="262261"/>
                </a:solidFill>
              </a:rPr>
              <a:t>There are other sources of noise that can also be accounted for by statistical approaches</a:t>
            </a:r>
          </a:p>
          <a:p>
            <a:pPr marL="685800" lvl="1" indent="-228600">
              <a:lnSpc>
                <a:spcPct val="90000"/>
              </a:lnSpc>
              <a:buClr>
                <a:srgbClr val="EE3A89"/>
              </a:buClr>
              <a:buSzPts val="3000"/>
              <a:buFont typeface="Arial"/>
              <a:buChar char="•"/>
            </a:pPr>
            <a:r>
              <a:rPr lang="en-AU" sz="2000" b="1" dirty="0">
                <a:solidFill>
                  <a:srgbClr val="262261"/>
                </a:solidFill>
              </a:rPr>
              <a:t>Data integrity is crucial for allowing appropriate statistical methods to be employed</a:t>
            </a:r>
          </a:p>
          <a:p>
            <a:pPr marR="0" lvl="0" algn="l" rtl="0">
              <a:lnSpc>
                <a:spcPct val="90000"/>
              </a:lnSpc>
              <a:spcBef>
                <a:spcPts val="0"/>
              </a:spcBef>
              <a:spcAft>
                <a:spcPts val="0"/>
              </a:spcAft>
              <a:buClr>
                <a:srgbClr val="EE3A89"/>
              </a:buClr>
              <a:buSzPts val="3000"/>
            </a:pPr>
            <a:endParaRPr lang="en-AU" sz="2000" b="1" dirty="0">
              <a:solidFill>
                <a:srgbClr val="262261"/>
              </a:solidFill>
            </a:endParaRPr>
          </a:p>
          <a:p>
            <a:pPr marL="228600" marR="0" lvl="0" indent="-228600" algn="l" rtl="0">
              <a:lnSpc>
                <a:spcPct val="90000"/>
              </a:lnSpc>
              <a:spcBef>
                <a:spcPts val="0"/>
              </a:spcBef>
              <a:spcAft>
                <a:spcPts val="600"/>
              </a:spcAft>
              <a:buClr>
                <a:srgbClr val="EE3A89"/>
              </a:buClr>
              <a:buSzPts val="3000"/>
              <a:buFont typeface="Arial"/>
              <a:buChar char="•"/>
            </a:pPr>
            <a:r>
              <a:rPr lang="en-AU" sz="2000" b="1" dirty="0">
                <a:solidFill>
                  <a:srgbClr val="262261"/>
                </a:solidFill>
              </a:rPr>
              <a:t>For example:</a:t>
            </a:r>
          </a:p>
          <a:p>
            <a:pPr marL="685800" lvl="1" indent="-228600">
              <a:lnSpc>
                <a:spcPct val="90000"/>
              </a:lnSpc>
              <a:buClr>
                <a:srgbClr val="EE3A89"/>
              </a:buClr>
              <a:buSzPts val="3000"/>
              <a:buFont typeface="Arial"/>
              <a:buChar char="•"/>
            </a:pPr>
            <a:r>
              <a:rPr lang="en-AU" sz="2000" b="1" dirty="0">
                <a:solidFill>
                  <a:srgbClr val="262261"/>
                </a:solidFill>
              </a:rPr>
              <a:t>Missing periods of data</a:t>
            </a:r>
          </a:p>
          <a:p>
            <a:pPr marL="685800" lvl="1" indent="-228600">
              <a:lnSpc>
                <a:spcPct val="90000"/>
              </a:lnSpc>
              <a:buClr>
                <a:srgbClr val="EE3A89"/>
              </a:buClr>
              <a:buSzPts val="3000"/>
              <a:buFont typeface="Arial"/>
              <a:buChar char="•"/>
            </a:pPr>
            <a:r>
              <a:rPr lang="en-AU" sz="2000" b="1" dirty="0">
                <a:solidFill>
                  <a:srgbClr val="262261"/>
                </a:solidFill>
              </a:rPr>
              <a:t>Missing data fields</a:t>
            </a:r>
          </a:p>
          <a:p>
            <a:pPr marL="685800" lvl="1" indent="-228600">
              <a:lnSpc>
                <a:spcPct val="90000"/>
              </a:lnSpc>
              <a:buClr>
                <a:srgbClr val="EE3A89"/>
              </a:buClr>
              <a:buSzPts val="3000"/>
              <a:buFont typeface="Arial"/>
              <a:buChar char="•"/>
            </a:pPr>
            <a:endParaRPr lang="en-AU" sz="2000" b="1" dirty="0">
              <a:solidFill>
                <a:srgbClr val="262261"/>
              </a:solidFill>
            </a:endParaRPr>
          </a:p>
          <a:p>
            <a:pPr marL="228600" indent="-228600">
              <a:lnSpc>
                <a:spcPct val="90000"/>
              </a:lnSpc>
              <a:spcAft>
                <a:spcPts val="600"/>
              </a:spcAft>
              <a:buClr>
                <a:srgbClr val="EE3A89"/>
              </a:buClr>
              <a:buSzPts val="3000"/>
              <a:buFont typeface="Arial"/>
              <a:buChar char="•"/>
            </a:pPr>
            <a:r>
              <a:rPr lang="en-AU" sz="2000" b="1" dirty="0">
                <a:solidFill>
                  <a:srgbClr val="262261"/>
                </a:solidFill>
              </a:rPr>
              <a:t>It is important when data is missing that it is recorded as such</a:t>
            </a:r>
          </a:p>
          <a:p>
            <a:pPr marL="685800" lvl="1" indent="-228600">
              <a:lnSpc>
                <a:spcPct val="90000"/>
              </a:lnSpc>
              <a:buClr>
                <a:srgbClr val="EE3A89"/>
              </a:buClr>
              <a:buSzPts val="3000"/>
              <a:buFont typeface="Arial"/>
              <a:buChar char="•"/>
            </a:pPr>
            <a:r>
              <a:rPr lang="en-AU" sz="2000" b="1" dirty="0">
                <a:solidFill>
                  <a:srgbClr val="262261"/>
                </a:solidFill>
              </a:rPr>
              <a:t>Statistical models can incorporate the additional uncertainty of missing data</a:t>
            </a:r>
            <a:endParaRPr sz="2000" b="1" dirty="0">
              <a:solidFill>
                <a:srgbClr val="262261"/>
              </a:solidFill>
            </a:endParaRPr>
          </a:p>
        </p:txBody>
      </p:sp>
      <p:sp>
        <p:nvSpPr>
          <p:cNvPr id="100" name="Google Shape;100;g33ff1cc942e_0_52">
            <a:extLst>
              <a:ext uri="{FF2B5EF4-FFF2-40B4-BE49-F238E27FC236}">
                <a16:creationId xmlns:a16="http://schemas.microsoft.com/office/drawing/2014/main" id="{8507AD95-F043-57E0-9F51-E232859C5E0F}"/>
              </a:ext>
            </a:extLst>
          </p:cNvPr>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AU"/>
              <a:t>17</a:t>
            </a:fld>
            <a:endParaRPr/>
          </a:p>
        </p:txBody>
      </p:sp>
      <p:pic>
        <p:nvPicPr>
          <p:cNvPr id="2" name="Picture 1" descr="A logo with text and a clock&#10;&#10;AI-generated content may be incorrect.">
            <a:extLst>
              <a:ext uri="{FF2B5EF4-FFF2-40B4-BE49-F238E27FC236}">
                <a16:creationId xmlns:a16="http://schemas.microsoft.com/office/drawing/2014/main" id="{5283D09D-2FA7-156E-D969-40607D844926}"/>
              </a:ext>
            </a:extLst>
          </p:cNvPr>
          <p:cNvPicPr>
            <a:picLocks noChangeAspect="1"/>
          </p:cNvPicPr>
          <p:nvPr/>
        </p:nvPicPr>
        <p:blipFill>
          <a:blip r:embed="rId3">
            <a:extLst>
              <a:ext uri="{28A0092B-C50C-407E-A947-70E740481C1C}">
                <a14:useLocalDpi xmlns:a14="http://schemas.microsoft.com/office/drawing/2010/main" val="0"/>
              </a:ext>
            </a:extLst>
          </a:blip>
          <a:srcRect l="6664" t="15789" r="58672" b="16177"/>
          <a:stretch/>
        </p:blipFill>
        <p:spPr>
          <a:xfrm>
            <a:off x="10516027" y="0"/>
            <a:ext cx="1675545" cy="1122364"/>
          </a:xfrm>
          <a:prstGeom prst="rect">
            <a:avLst/>
          </a:prstGeom>
        </p:spPr>
      </p:pic>
      <p:pic>
        <p:nvPicPr>
          <p:cNvPr id="4" name="Picture 3" descr="A graph of different types of data&#10;&#10;AI-generated content may be incorrect.">
            <a:extLst>
              <a:ext uri="{FF2B5EF4-FFF2-40B4-BE49-F238E27FC236}">
                <a16:creationId xmlns:a16="http://schemas.microsoft.com/office/drawing/2014/main" id="{9574C138-632D-2D3E-D771-4C50BBC63719}"/>
              </a:ext>
            </a:extLst>
          </p:cNvPr>
          <p:cNvPicPr>
            <a:picLocks noChangeAspect="1"/>
          </p:cNvPicPr>
          <p:nvPr/>
        </p:nvPicPr>
        <p:blipFill>
          <a:blip r:embed="rId4">
            <a:extLst>
              <a:ext uri="{28A0092B-C50C-407E-A947-70E740481C1C}">
                <a14:useLocalDpi xmlns:a14="http://schemas.microsoft.com/office/drawing/2010/main" val="0"/>
              </a:ext>
            </a:extLst>
          </a:blip>
          <a:srcRect l="3397" t="64753"/>
          <a:stretch/>
        </p:blipFill>
        <p:spPr>
          <a:xfrm>
            <a:off x="1570892" y="4477670"/>
            <a:ext cx="7039708" cy="2263764"/>
          </a:xfrm>
          <a:prstGeom prst="rect">
            <a:avLst/>
          </a:prstGeom>
        </p:spPr>
      </p:pic>
      <p:sp>
        <p:nvSpPr>
          <p:cNvPr id="5" name="Google Shape;125;g33ff1cc942e_0_88">
            <a:extLst>
              <a:ext uri="{FF2B5EF4-FFF2-40B4-BE49-F238E27FC236}">
                <a16:creationId xmlns:a16="http://schemas.microsoft.com/office/drawing/2014/main" id="{5A55596F-6FF0-4B03-8A4A-2E4F2F444C9F}"/>
              </a:ext>
            </a:extLst>
          </p:cNvPr>
          <p:cNvSpPr txBox="1"/>
          <p:nvPr/>
        </p:nvSpPr>
        <p:spPr>
          <a:xfrm>
            <a:off x="8754534" y="6313185"/>
            <a:ext cx="1866574" cy="544683"/>
          </a:xfrm>
          <a:prstGeom prst="rect">
            <a:avLst/>
          </a:prstGeom>
          <a:noFill/>
          <a:ln>
            <a:noFill/>
          </a:ln>
        </p:spPr>
        <p:txBody>
          <a:bodyPr spcFirstLastPara="1" wrap="square" lIns="91425" tIns="45700" rIns="91425" bIns="45700" anchor="t" anchorCtr="0">
            <a:noAutofit/>
          </a:bodyPr>
          <a:lstStyle/>
          <a:p>
            <a:pPr marR="0" lvl="0" rtl="0">
              <a:lnSpc>
                <a:spcPct val="90000"/>
              </a:lnSpc>
              <a:spcBef>
                <a:spcPts val="0"/>
              </a:spcBef>
              <a:spcAft>
                <a:spcPts val="0"/>
              </a:spcAft>
              <a:buClr>
                <a:srgbClr val="EE3A89"/>
              </a:buClr>
              <a:buSzPts val="3000"/>
            </a:pPr>
            <a:r>
              <a:rPr lang="en-AU" sz="1600" b="1" dirty="0">
                <a:solidFill>
                  <a:srgbClr val="262261"/>
                </a:solidFill>
              </a:rPr>
              <a:t>Eales et al. 2022. Epidemics</a:t>
            </a:r>
          </a:p>
        </p:txBody>
      </p:sp>
    </p:spTree>
    <p:extLst>
      <p:ext uri="{BB962C8B-B14F-4D97-AF65-F5344CB8AC3E}">
        <p14:creationId xmlns:p14="http://schemas.microsoft.com/office/powerpoint/2010/main" val="3819140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3">
          <a:extLst>
            <a:ext uri="{FF2B5EF4-FFF2-40B4-BE49-F238E27FC236}">
              <a16:creationId xmlns:a16="http://schemas.microsoft.com/office/drawing/2014/main" id="{357FB90D-2C0F-BA88-FEC6-04471EB8D6E1}"/>
            </a:ext>
          </a:extLst>
        </p:cNvPr>
        <p:cNvGrpSpPr/>
        <p:nvPr/>
      </p:nvGrpSpPr>
      <p:grpSpPr>
        <a:xfrm>
          <a:off x="0" y="0"/>
          <a:ext cx="0" cy="0"/>
          <a:chOff x="0" y="0"/>
          <a:chExt cx="0" cy="0"/>
        </a:xfrm>
      </p:grpSpPr>
      <p:sp>
        <p:nvSpPr>
          <p:cNvPr id="124" name="Google Shape;124;g33ff1cc942e_0_88">
            <a:extLst>
              <a:ext uri="{FF2B5EF4-FFF2-40B4-BE49-F238E27FC236}">
                <a16:creationId xmlns:a16="http://schemas.microsoft.com/office/drawing/2014/main" id="{CF3CEACD-E9B8-9585-DF84-7887260BC223}"/>
              </a:ext>
            </a:extLst>
          </p:cNvPr>
          <p:cNvSpPr txBox="1">
            <a:spLocks noGrp="1"/>
          </p:cNvSpPr>
          <p:nvPr>
            <p:ph type="title"/>
          </p:nvPr>
        </p:nvSpPr>
        <p:spPr>
          <a:xfrm>
            <a:off x="1413934" y="2616199"/>
            <a:ext cx="8619066" cy="186266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262261"/>
              </a:buClr>
              <a:buSzPts val="3600"/>
              <a:buFont typeface="Arial"/>
              <a:buNone/>
            </a:pPr>
            <a:r>
              <a:rPr lang="en-AU" sz="5400" b="1" dirty="0">
                <a:solidFill>
                  <a:srgbClr val="262261"/>
                </a:solidFill>
              </a:rPr>
              <a:t>Accounting for delays in epidemic time series</a:t>
            </a:r>
            <a:endParaRPr sz="5400" dirty="0">
              <a:solidFill>
                <a:srgbClr val="262261"/>
              </a:solidFill>
            </a:endParaRPr>
          </a:p>
        </p:txBody>
      </p:sp>
      <p:sp>
        <p:nvSpPr>
          <p:cNvPr id="127" name="Google Shape;127;g33ff1cc942e_0_88">
            <a:extLst>
              <a:ext uri="{FF2B5EF4-FFF2-40B4-BE49-F238E27FC236}">
                <a16:creationId xmlns:a16="http://schemas.microsoft.com/office/drawing/2014/main" id="{AA12FC40-5D74-049D-2AA8-2CA344C07323}"/>
              </a:ext>
            </a:extLst>
          </p:cNvPr>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18</a:t>
            </a:fld>
            <a:endParaRPr/>
          </a:p>
        </p:txBody>
      </p:sp>
      <p:pic>
        <p:nvPicPr>
          <p:cNvPr id="2" name="Picture 1" descr="A logo with text and a clock&#10;&#10;AI-generated content may be incorrect.">
            <a:extLst>
              <a:ext uri="{FF2B5EF4-FFF2-40B4-BE49-F238E27FC236}">
                <a16:creationId xmlns:a16="http://schemas.microsoft.com/office/drawing/2014/main" id="{88517D3A-E26F-17D7-1E87-2F3D7A51B0B0}"/>
              </a:ext>
            </a:extLst>
          </p:cNvPr>
          <p:cNvPicPr>
            <a:picLocks noChangeAspect="1"/>
          </p:cNvPicPr>
          <p:nvPr/>
        </p:nvPicPr>
        <p:blipFill>
          <a:blip r:embed="rId3">
            <a:extLst>
              <a:ext uri="{28A0092B-C50C-407E-A947-70E740481C1C}">
                <a14:useLocalDpi xmlns:a14="http://schemas.microsoft.com/office/drawing/2010/main" val="0"/>
              </a:ext>
            </a:extLst>
          </a:blip>
          <a:srcRect l="6664" t="15789" r="58672" b="16177"/>
          <a:stretch/>
        </p:blipFill>
        <p:spPr>
          <a:xfrm>
            <a:off x="10516027" y="0"/>
            <a:ext cx="1675545" cy="1122364"/>
          </a:xfrm>
          <a:prstGeom prst="rect">
            <a:avLst/>
          </a:prstGeom>
        </p:spPr>
      </p:pic>
    </p:spTree>
    <p:extLst>
      <p:ext uri="{BB962C8B-B14F-4D97-AF65-F5344CB8AC3E}">
        <p14:creationId xmlns:p14="http://schemas.microsoft.com/office/powerpoint/2010/main" val="2225089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6">
          <a:extLst>
            <a:ext uri="{FF2B5EF4-FFF2-40B4-BE49-F238E27FC236}">
              <a16:creationId xmlns:a16="http://schemas.microsoft.com/office/drawing/2014/main" id="{62A603E0-1AA6-9A64-3BC0-766BA236C54B}"/>
            </a:ext>
          </a:extLst>
        </p:cNvPr>
        <p:cNvGrpSpPr/>
        <p:nvPr/>
      </p:nvGrpSpPr>
      <p:grpSpPr>
        <a:xfrm>
          <a:off x="0" y="0"/>
          <a:ext cx="0" cy="0"/>
          <a:chOff x="0" y="0"/>
          <a:chExt cx="0" cy="0"/>
        </a:xfrm>
      </p:grpSpPr>
      <p:sp>
        <p:nvSpPr>
          <p:cNvPr id="97" name="Google Shape;97;g33ff1cc942e_0_52">
            <a:extLst>
              <a:ext uri="{FF2B5EF4-FFF2-40B4-BE49-F238E27FC236}">
                <a16:creationId xmlns:a16="http://schemas.microsoft.com/office/drawing/2014/main" id="{21256F42-F8A0-583E-6276-D65E2F23EAEB}"/>
              </a:ext>
            </a:extLst>
          </p:cNvPr>
          <p:cNvSpPr txBox="1">
            <a:spLocks noGrp="1"/>
          </p:cNvSpPr>
          <p:nvPr>
            <p:ph type="title"/>
          </p:nvPr>
        </p:nvSpPr>
        <p:spPr>
          <a:xfrm>
            <a:off x="1" y="0"/>
            <a:ext cx="108888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261"/>
              </a:buClr>
              <a:buSzPts val="3600"/>
              <a:buFont typeface="Arial"/>
              <a:buNone/>
            </a:pPr>
            <a:r>
              <a:rPr lang="en-AU" sz="3600" b="1" dirty="0">
                <a:solidFill>
                  <a:srgbClr val="262261"/>
                </a:solidFill>
              </a:rPr>
              <a:t>Downstream outcomes of infection</a:t>
            </a:r>
            <a:endParaRPr dirty="0">
              <a:solidFill>
                <a:srgbClr val="262261"/>
              </a:solidFill>
            </a:endParaRPr>
          </a:p>
        </p:txBody>
      </p:sp>
      <p:sp>
        <p:nvSpPr>
          <p:cNvPr id="98" name="Google Shape;98;g33ff1cc942e_0_52">
            <a:extLst>
              <a:ext uri="{FF2B5EF4-FFF2-40B4-BE49-F238E27FC236}">
                <a16:creationId xmlns:a16="http://schemas.microsoft.com/office/drawing/2014/main" id="{B81741D9-4D02-A7B3-A0BE-DF331927D849}"/>
              </a:ext>
            </a:extLst>
          </p:cNvPr>
          <p:cNvSpPr txBox="1"/>
          <p:nvPr/>
        </p:nvSpPr>
        <p:spPr>
          <a:xfrm>
            <a:off x="314567" y="1436868"/>
            <a:ext cx="11377800" cy="54210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EE3A89"/>
              </a:buClr>
              <a:buSzPts val="3000"/>
              <a:buFont typeface="Arial"/>
              <a:buChar char="•"/>
            </a:pPr>
            <a:r>
              <a:rPr lang="en-AU" sz="2000" b="1" dirty="0">
                <a:solidFill>
                  <a:srgbClr val="262261"/>
                </a:solidFill>
              </a:rPr>
              <a:t>Common epidemic time-series (e.g. cases, hospitalisations, deaths) are downstream outcomes of infection</a:t>
            </a:r>
          </a:p>
          <a:p>
            <a:pPr marL="228600" marR="0" lvl="0" indent="-228600" algn="l" rtl="0">
              <a:lnSpc>
                <a:spcPct val="90000"/>
              </a:lnSpc>
              <a:spcBef>
                <a:spcPts val="0"/>
              </a:spcBef>
              <a:spcAft>
                <a:spcPts val="0"/>
              </a:spcAft>
              <a:buClr>
                <a:srgbClr val="EE3A89"/>
              </a:buClr>
              <a:buSzPts val="3000"/>
              <a:buFont typeface="Arial"/>
              <a:buChar char="•"/>
            </a:pPr>
            <a:endParaRPr lang="en-AU" sz="2000" b="1" dirty="0">
              <a:solidFill>
                <a:srgbClr val="262261"/>
              </a:solidFill>
            </a:endParaRPr>
          </a:p>
          <a:p>
            <a:pPr marL="228600" marR="0" lvl="0" indent="-228600" algn="l" rtl="0">
              <a:lnSpc>
                <a:spcPct val="90000"/>
              </a:lnSpc>
              <a:spcBef>
                <a:spcPts val="0"/>
              </a:spcBef>
              <a:spcAft>
                <a:spcPts val="0"/>
              </a:spcAft>
              <a:buClr>
                <a:srgbClr val="EE3A89"/>
              </a:buClr>
              <a:buSzPts val="3000"/>
              <a:buFont typeface="Arial"/>
              <a:buChar char="•"/>
            </a:pPr>
            <a:r>
              <a:rPr lang="en-AU" sz="2000" b="1" dirty="0">
                <a:solidFill>
                  <a:srgbClr val="262261"/>
                </a:solidFill>
              </a:rPr>
              <a:t>Not all infections:</a:t>
            </a:r>
          </a:p>
          <a:p>
            <a:pPr marL="800100" lvl="1" indent="-342900">
              <a:lnSpc>
                <a:spcPct val="90000"/>
              </a:lnSpc>
              <a:buClr>
                <a:srgbClr val="EE3A89"/>
              </a:buClr>
              <a:buSzPts val="3000"/>
              <a:buFont typeface="Courier New" panose="02070309020205020404" pitchFamily="49" charset="0"/>
              <a:buChar char="o"/>
            </a:pPr>
            <a:r>
              <a:rPr lang="en-AU" sz="2000" b="1" dirty="0">
                <a:solidFill>
                  <a:srgbClr val="262261"/>
                </a:solidFill>
              </a:rPr>
              <a:t>will be identified as a case </a:t>
            </a:r>
          </a:p>
          <a:p>
            <a:pPr marL="800100" lvl="1" indent="-342900">
              <a:lnSpc>
                <a:spcPct val="90000"/>
              </a:lnSpc>
              <a:buClr>
                <a:srgbClr val="EE3A89"/>
              </a:buClr>
              <a:buSzPts val="3000"/>
              <a:buFont typeface="Courier New" panose="02070309020205020404" pitchFamily="49" charset="0"/>
              <a:buChar char="o"/>
            </a:pPr>
            <a:r>
              <a:rPr lang="en-AU" sz="2000" b="1" dirty="0">
                <a:solidFill>
                  <a:srgbClr val="262261"/>
                </a:solidFill>
              </a:rPr>
              <a:t>result in hospitalisation or death</a:t>
            </a:r>
          </a:p>
          <a:p>
            <a:pPr marL="228600" marR="0" lvl="0" indent="-228600" algn="l" rtl="0">
              <a:lnSpc>
                <a:spcPct val="90000"/>
              </a:lnSpc>
              <a:spcBef>
                <a:spcPts val="0"/>
              </a:spcBef>
              <a:spcAft>
                <a:spcPts val="0"/>
              </a:spcAft>
              <a:buClr>
                <a:srgbClr val="EE3A89"/>
              </a:buClr>
              <a:buSzPts val="3000"/>
              <a:buFont typeface="Arial"/>
              <a:buChar char="•"/>
            </a:pPr>
            <a:endParaRPr lang="en-AU" sz="2000" b="1" dirty="0">
              <a:solidFill>
                <a:srgbClr val="262261"/>
              </a:solidFill>
            </a:endParaRPr>
          </a:p>
          <a:p>
            <a:pPr marL="228600" indent="-228600">
              <a:lnSpc>
                <a:spcPct val="90000"/>
              </a:lnSpc>
              <a:buClr>
                <a:srgbClr val="EE3A89"/>
              </a:buClr>
              <a:buSzPts val="3000"/>
              <a:buFont typeface="Arial"/>
              <a:buChar char="•"/>
            </a:pPr>
            <a:r>
              <a:rPr lang="en-AU" sz="2000" b="1" dirty="0">
                <a:solidFill>
                  <a:srgbClr val="262261"/>
                </a:solidFill>
              </a:rPr>
              <a:t>The timing of outcomes can vary between individuals</a:t>
            </a:r>
          </a:p>
        </p:txBody>
      </p:sp>
      <p:sp>
        <p:nvSpPr>
          <p:cNvPr id="100" name="Google Shape;100;g33ff1cc942e_0_52">
            <a:extLst>
              <a:ext uri="{FF2B5EF4-FFF2-40B4-BE49-F238E27FC236}">
                <a16:creationId xmlns:a16="http://schemas.microsoft.com/office/drawing/2014/main" id="{3892BE74-87C4-F52D-BD86-531DC1741DDB}"/>
              </a:ext>
            </a:extLst>
          </p:cNvPr>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AU"/>
              <a:t>19</a:t>
            </a:fld>
            <a:endParaRPr dirty="0"/>
          </a:p>
        </p:txBody>
      </p:sp>
      <p:pic>
        <p:nvPicPr>
          <p:cNvPr id="2" name="Picture 1" descr="A logo with text and a clock&#10;&#10;AI-generated content may be incorrect.">
            <a:extLst>
              <a:ext uri="{FF2B5EF4-FFF2-40B4-BE49-F238E27FC236}">
                <a16:creationId xmlns:a16="http://schemas.microsoft.com/office/drawing/2014/main" id="{44FD24DC-4238-FDE4-78B9-5FD81BD00B32}"/>
              </a:ext>
            </a:extLst>
          </p:cNvPr>
          <p:cNvPicPr>
            <a:picLocks noChangeAspect="1"/>
          </p:cNvPicPr>
          <p:nvPr/>
        </p:nvPicPr>
        <p:blipFill>
          <a:blip r:embed="rId3">
            <a:extLst>
              <a:ext uri="{28A0092B-C50C-407E-A947-70E740481C1C}">
                <a14:useLocalDpi xmlns:a14="http://schemas.microsoft.com/office/drawing/2010/main" val="0"/>
              </a:ext>
            </a:extLst>
          </a:blip>
          <a:srcRect l="6664" t="15789" r="58672" b="16177"/>
          <a:stretch/>
        </p:blipFill>
        <p:spPr>
          <a:xfrm>
            <a:off x="10516027" y="0"/>
            <a:ext cx="1675545" cy="1122364"/>
          </a:xfrm>
          <a:prstGeom prst="rect">
            <a:avLst/>
          </a:prstGeom>
        </p:spPr>
      </p:pic>
      <p:pic>
        <p:nvPicPr>
          <p:cNvPr id="4" name="Picture 3" descr="A graph of different colored bars&#10;&#10;AI-generated content may be incorrect.">
            <a:extLst>
              <a:ext uri="{FF2B5EF4-FFF2-40B4-BE49-F238E27FC236}">
                <a16:creationId xmlns:a16="http://schemas.microsoft.com/office/drawing/2014/main" id="{443C7E7D-3849-9D2B-F203-48414874985B}"/>
              </a:ext>
            </a:extLst>
          </p:cNvPr>
          <p:cNvPicPr>
            <a:picLocks noChangeAspect="1"/>
          </p:cNvPicPr>
          <p:nvPr/>
        </p:nvPicPr>
        <p:blipFill>
          <a:blip r:embed="rId4">
            <a:extLst>
              <a:ext uri="{28A0092B-C50C-407E-A947-70E740481C1C}">
                <a14:useLocalDpi xmlns:a14="http://schemas.microsoft.com/office/drawing/2010/main" val="0"/>
              </a:ext>
            </a:extLst>
          </a:blip>
          <a:srcRect l="17013" t="6714" r="4665" b="65768"/>
          <a:stretch/>
        </p:blipFill>
        <p:spPr>
          <a:xfrm>
            <a:off x="314567" y="3886200"/>
            <a:ext cx="5096933" cy="1193800"/>
          </a:xfrm>
          <a:prstGeom prst="rect">
            <a:avLst/>
          </a:prstGeom>
        </p:spPr>
      </p:pic>
      <p:sp>
        <p:nvSpPr>
          <p:cNvPr id="6" name="Google Shape;98;g33ff1cc942e_0_52">
            <a:extLst>
              <a:ext uri="{FF2B5EF4-FFF2-40B4-BE49-F238E27FC236}">
                <a16:creationId xmlns:a16="http://schemas.microsoft.com/office/drawing/2014/main" id="{79D945D9-3413-C6F9-280E-380DFCE72ECE}"/>
              </a:ext>
            </a:extLst>
          </p:cNvPr>
          <p:cNvSpPr txBox="1"/>
          <p:nvPr/>
        </p:nvSpPr>
        <p:spPr>
          <a:xfrm>
            <a:off x="4601223" y="5058719"/>
            <a:ext cx="988917" cy="340451"/>
          </a:xfrm>
          <a:prstGeom prst="rect">
            <a:avLst/>
          </a:prstGeom>
          <a:noFill/>
          <a:ln>
            <a:noFill/>
          </a:ln>
        </p:spPr>
        <p:txBody>
          <a:bodyPr spcFirstLastPara="1" wrap="square" lIns="91425" tIns="45700" rIns="91425" bIns="45700" anchor="t" anchorCtr="0">
            <a:noAutofit/>
          </a:bodyPr>
          <a:lstStyle/>
          <a:p>
            <a:pPr marR="0" lvl="0" algn="l" rtl="0">
              <a:lnSpc>
                <a:spcPct val="90000"/>
              </a:lnSpc>
              <a:spcBef>
                <a:spcPts val="0"/>
              </a:spcBef>
              <a:spcAft>
                <a:spcPts val="0"/>
              </a:spcAft>
              <a:buClr>
                <a:srgbClr val="EE3A89"/>
              </a:buClr>
              <a:buSzPts val="3000"/>
            </a:pPr>
            <a:r>
              <a:rPr lang="en-AU" sz="2000" b="1" dirty="0">
                <a:solidFill>
                  <a:srgbClr val="262261"/>
                </a:solidFill>
              </a:rPr>
              <a:t>Time</a:t>
            </a:r>
            <a:endParaRPr sz="2000" b="1" dirty="0">
              <a:solidFill>
                <a:srgbClr val="86B8CD"/>
              </a:solidFill>
            </a:endParaRPr>
          </a:p>
        </p:txBody>
      </p:sp>
      <p:sp>
        <p:nvSpPr>
          <p:cNvPr id="7" name="Google Shape;98;g33ff1cc942e_0_52">
            <a:extLst>
              <a:ext uri="{FF2B5EF4-FFF2-40B4-BE49-F238E27FC236}">
                <a16:creationId xmlns:a16="http://schemas.microsoft.com/office/drawing/2014/main" id="{26DC7CC6-22E6-4B9A-3374-7F5D284FABE1}"/>
              </a:ext>
            </a:extLst>
          </p:cNvPr>
          <p:cNvSpPr txBox="1"/>
          <p:nvPr/>
        </p:nvSpPr>
        <p:spPr>
          <a:xfrm>
            <a:off x="160483" y="5303319"/>
            <a:ext cx="1380067" cy="340451"/>
          </a:xfrm>
          <a:prstGeom prst="rect">
            <a:avLst/>
          </a:prstGeom>
          <a:noFill/>
          <a:ln>
            <a:noFill/>
          </a:ln>
        </p:spPr>
        <p:txBody>
          <a:bodyPr spcFirstLastPara="1" wrap="square" lIns="91425" tIns="45700" rIns="91425" bIns="45700" anchor="t" anchorCtr="0">
            <a:noAutofit/>
          </a:bodyPr>
          <a:lstStyle/>
          <a:p>
            <a:pPr marR="0" lvl="0" algn="l" rtl="0">
              <a:lnSpc>
                <a:spcPct val="90000"/>
              </a:lnSpc>
              <a:spcBef>
                <a:spcPts val="0"/>
              </a:spcBef>
              <a:spcAft>
                <a:spcPts val="0"/>
              </a:spcAft>
              <a:buClr>
                <a:srgbClr val="EE3A89"/>
              </a:buClr>
              <a:buSzPts val="3000"/>
            </a:pPr>
            <a:r>
              <a:rPr lang="en-AU" sz="1600" b="1" dirty="0">
                <a:solidFill>
                  <a:srgbClr val="262261"/>
                </a:solidFill>
              </a:rPr>
              <a:t>Infection</a:t>
            </a:r>
            <a:endParaRPr sz="1600" b="1" dirty="0">
              <a:solidFill>
                <a:srgbClr val="86B8CD"/>
              </a:solidFill>
            </a:endParaRPr>
          </a:p>
        </p:txBody>
      </p:sp>
      <p:sp>
        <p:nvSpPr>
          <p:cNvPr id="8" name="Google Shape;98;g33ff1cc942e_0_52">
            <a:extLst>
              <a:ext uri="{FF2B5EF4-FFF2-40B4-BE49-F238E27FC236}">
                <a16:creationId xmlns:a16="http://schemas.microsoft.com/office/drawing/2014/main" id="{FBB89C8E-3968-472E-A545-42969F835927}"/>
              </a:ext>
            </a:extLst>
          </p:cNvPr>
          <p:cNvSpPr txBox="1"/>
          <p:nvPr/>
        </p:nvSpPr>
        <p:spPr>
          <a:xfrm>
            <a:off x="735351" y="5378799"/>
            <a:ext cx="1380067" cy="340451"/>
          </a:xfrm>
          <a:prstGeom prst="rect">
            <a:avLst/>
          </a:prstGeom>
          <a:noFill/>
          <a:ln>
            <a:noFill/>
          </a:ln>
        </p:spPr>
        <p:txBody>
          <a:bodyPr spcFirstLastPara="1" wrap="square" lIns="91425" tIns="45700" rIns="91425" bIns="45700" anchor="t" anchorCtr="0">
            <a:noAutofit/>
          </a:bodyPr>
          <a:lstStyle/>
          <a:p>
            <a:pPr marR="0" lvl="0" algn="ctr" rtl="0">
              <a:lnSpc>
                <a:spcPct val="90000"/>
              </a:lnSpc>
              <a:spcBef>
                <a:spcPts val="0"/>
              </a:spcBef>
              <a:spcAft>
                <a:spcPts val="0"/>
              </a:spcAft>
              <a:buClr>
                <a:srgbClr val="EE3A89"/>
              </a:buClr>
              <a:buSzPts val="3000"/>
            </a:pPr>
            <a:r>
              <a:rPr lang="en-AU" sz="1600" b="1" dirty="0">
                <a:solidFill>
                  <a:srgbClr val="EE3A89"/>
                </a:solidFill>
              </a:rPr>
              <a:t>Case identified</a:t>
            </a:r>
            <a:endParaRPr sz="1600" b="1" dirty="0">
              <a:solidFill>
                <a:srgbClr val="EE3A89"/>
              </a:solidFill>
            </a:endParaRPr>
          </a:p>
        </p:txBody>
      </p:sp>
      <p:sp>
        <p:nvSpPr>
          <p:cNvPr id="9" name="Google Shape;98;g33ff1cc942e_0_52">
            <a:extLst>
              <a:ext uri="{FF2B5EF4-FFF2-40B4-BE49-F238E27FC236}">
                <a16:creationId xmlns:a16="http://schemas.microsoft.com/office/drawing/2014/main" id="{63B84D15-AED0-E8C1-A1F4-6C7E976FAD95}"/>
              </a:ext>
            </a:extLst>
          </p:cNvPr>
          <p:cNvSpPr txBox="1"/>
          <p:nvPr/>
        </p:nvSpPr>
        <p:spPr>
          <a:xfrm>
            <a:off x="1993900" y="5364037"/>
            <a:ext cx="1670535" cy="340451"/>
          </a:xfrm>
          <a:prstGeom prst="rect">
            <a:avLst/>
          </a:prstGeom>
          <a:noFill/>
          <a:ln>
            <a:noFill/>
          </a:ln>
        </p:spPr>
        <p:txBody>
          <a:bodyPr spcFirstLastPara="1" wrap="square" lIns="91425" tIns="45700" rIns="91425" bIns="45700" anchor="t" anchorCtr="0">
            <a:noAutofit/>
          </a:bodyPr>
          <a:lstStyle/>
          <a:p>
            <a:pPr marR="0" lvl="0" algn="ctr" rtl="0">
              <a:lnSpc>
                <a:spcPct val="90000"/>
              </a:lnSpc>
              <a:spcBef>
                <a:spcPts val="0"/>
              </a:spcBef>
              <a:spcAft>
                <a:spcPts val="0"/>
              </a:spcAft>
              <a:buClr>
                <a:srgbClr val="EE3A89"/>
              </a:buClr>
              <a:buSzPts val="3000"/>
            </a:pPr>
            <a:r>
              <a:rPr lang="en-AU" sz="1600" b="1" dirty="0">
                <a:solidFill>
                  <a:srgbClr val="3877AD"/>
                </a:solidFill>
              </a:rPr>
              <a:t>Hospitalisation</a:t>
            </a:r>
            <a:endParaRPr sz="1600" b="1" dirty="0">
              <a:solidFill>
                <a:srgbClr val="3877AD"/>
              </a:solidFill>
            </a:endParaRPr>
          </a:p>
        </p:txBody>
      </p:sp>
      <p:cxnSp>
        <p:nvCxnSpPr>
          <p:cNvPr id="10" name="Google Shape;186;p3">
            <a:extLst>
              <a:ext uri="{FF2B5EF4-FFF2-40B4-BE49-F238E27FC236}">
                <a16:creationId xmlns:a16="http://schemas.microsoft.com/office/drawing/2014/main" id="{7D55C47B-E5DC-495E-3C51-FBB735681F20}"/>
              </a:ext>
            </a:extLst>
          </p:cNvPr>
          <p:cNvCxnSpPr>
            <a:cxnSpLocks/>
          </p:cNvCxnSpPr>
          <p:nvPr/>
        </p:nvCxnSpPr>
        <p:spPr>
          <a:xfrm flipV="1">
            <a:off x="1449101" y="5020802"/>
            <a:ext cx="0" cy="357997"/>
          </a:xfrm>
          <a:prstGeom prst="straightConnector1">
            <a:avLst/>
          </a:prstGeom>
          <a:noFill/>
          <a:ln w="38100" cap="flat" cmpd="sng">
            <a:solidFill>
              <a:srgbClr val="EE3A89"/>
            </a:solidFill>
            <a:prstDash val="solid"/>
            <a:miter lim="800000"/>
            <a:headEnd type="none" w="sm" len="sm"/>
            <a:tailEnd type="triangle" w="med" len="med"/>
          </a:ln>
        </p:spPr>
      </p:cxnSp>
      <p:cxnSp>
        <p:nvCxnSpPr>
          <p:cNvPr id="12" name="Google Shape;186;p3">
            <a:extLst>
              <a:ext uri="{FF2B5EF4-FFF2-40B4-BE49-F238E27FC236}">
                <a16:creationId xmlns:a16="http://schemas.microsoft.com/office/drawing/2014/main" id="{5C2EA0FD-070D-CFF6-7B49-7C1AF98075D8}"/>
              </a:ext>
            </a:extLst>
          </p:cNvPr>
          <p:cNvCxnSpPr>
            <a:cxnSpLocks/>
          </p:cNvCxnSpPr>
          <p:nvPr/>
        </p:nvCxnSpPr>
        <p:spPr>
          <a:xfrm flipV="1">
            <a:off x="2795299" y="5029269"/>
            <a:ext cx="0" cy="357997"/>
          </a:xfrm>
          <a:prstGeom prst="straightConnector1">
            <a:avLst/>
          </a:prstGeom>
          <a:noFill/>
          <a:ln w="38100" cap="flat" cmpd="sng">
            <a:solidFill>
              <a:srgbClr val="3877AD"/>
            </a:solidFill>
            <a:prstDash val="solid"/>
            <a:miter lim="800000"/>
            <a:headEnd type="none" w="sm" len="sm"/>
            <a:tailEnd type="triangle" w="med" len="med"/>
          </a:ln>
        </p:spPr>
      </p:cxnSp>
      <p:cxnSp>
        <p:nvCxnSpPr>
          <p:cNvPr id="13" name="Google Shape;186;p3">
            <a:extLst>
              <a:ext uri="{FF2B5EF4-FFF2-40B4-BE49-F238E27FC236}">
                <a16:creationId xmlns:a16="http://schemas.microsoft.com/office/drawing/2014/main" id="{5F9D6576-9B44-F528-D5FC-306D8A7A32AB}"/>
              </a:ext>
            </a:extLst>
          </p:cNvPr>
          <p:cNvCxnSpPr>
            <a:cxnSpLocks/>
          </p:cNvCxnSpPr>
          <p:nvPr/>
        </p:nvCxnSpPr>
        <p:spPr>
          <a:xfrm flipV="1">
            <a:off x="625910" y="5006040"/>
            <a:ext cx="0" cy="357997"/>
          </a:xfrm>
          <a:prstGeom prst="straightConnector1">
            <a:avLst/>
          </a:prstGeom>
          <a:noFill/>
          <a:ln w="38100" cap="flat" cmpd="sng">
            <a:solidFill>
              <a:srgbClr val="262261"/>
            </a:solidFill>
            <a:prstDash val="solid"/>
            <a:miter lim="800000"/>
            <a:headEnd type="none" w="sm" len="sm"/>
            <a:tailEnd type="triangle" w="med" len="med"/>
          </a:ln>
        </p:spPr>
      </p:cxnSp>
      <p:pic>
        <p:nvPicPr>
          <p:cNvPr id="18" name="Picture 17" descr="A graph of different colored bars&#10;&#10;AI-generated content may be incorrect.">
            <a:extLst>
              <a:ext uri="{FF2B5EF4-FFF2-40B4-BE49-F238E27FC236}">
                <a16:creationId xmlns:a16="http://schemas.microsoft.com/office/drawing/2014/main" id="{0723008F-665A-8E61-539F-EBE29DD1B2F6}"/>
              </a:ext>
            </a:extLst>
          </p:cNvPr>
          <p:cNvPicPr>
            <a:picLocks noChangeAspect="1"/>
          </p:cNvPicPr>
          <p:nvPr/>
        </p:nvPicPr>
        <p:blipFill>
          <a:blip r:embed="rId5">
            <a:extLst>
              <a:ext uri="{28A0092B-C50C-407E-A947-70E740481C1C}">
                <a14:useLocalDpi xmlns:a14="http://schemas.microsoft.com/office/drawing/2010/main" val="0"/>
              </a:ext>
            </a:extLst>
          </a:blip>
          <a:srcRect l="17812" t="6381" r="4060" b="65730"/>
          <a:stretch/>
        </p:blipFill>
        <p:spPr>
          <a:xfrm>
            <a:off x="6091381" y="3861594"/>
            <a:ext cx="5119940" cy="1218406"/>
          </a:xfrm>
          <a:prstGeom prst="rect">
            <a:avLst/>
          </a:prstGeom>
        </p:spPr>
      </p:pic>
      <p:sp>
        <p:nvSpPr>
          <p:cNvPr id="19" name="Google Shape;98;g33ff1cc942e_0_52">
            <a:extLst>
              <a:ext uri="{FF2B5EF4-FFF2-40B4-BE49-F238E27FC236}">
                <a16:creationId xmlns:a16="http://schemas.microsoft.com/office/drawing/2014/main" id="{2372DC0A-4977-4888-5CB5-9B6CB776D1ED}"/>
              </a:ext>
            </a:extLst>
          </p:cNvPr>
          <p:cNvSpPr txBox="1"/>
          <p:nvPr/>
        </p:nvSpPr>
        <p:spPr>
          <a:xfrm>
            <a:off x="10299622" y="5089186"/>
            <a:ext cx="988917" cy="340451"/>
          </a:xfrm>
          <a:prstGeom prst="rect">
            <a:avLst/>
          </a:prstGeom>
          <a:noFill/>
          <a:ln>
            <a:noFill/>
          </a:ln>
        </p:spPr>
        <p:txBody>
          <a:bodyPr spcFirstLastPara="1" wrap="square" lIns="91425" tIns="45700" rIns="91425" bIns="45700" anchor="t" anchorCtr="0">
            <a:noAutofit/>
          </a:bodyPr>
          <a:lstStyle/>
          <a:p>
            <a:pPr marR="0" lvl="0" algn="l" rtl="0">
              <a:lnSpc>
                <a:spcPct val="90000"/>
              </a:lnSpc>
              <a:spcBef>
                <a:spcPts val="0"/>
              </a:spcBef>
              <a:spcAft>
                <a:spcPts val="0"/>
              </a:spcAft>
              <a:buClr>
                <a:srgbClr val="EE3A89"/>
              </a:buClr>
              <a:buSzPts val="3000"/>
            </a:pPr>
            <a:r>
              <a:rPr lang="en-AU" sz="2000" b="1" dirty="0">
                <a:solidFill>
                  <a:srgbClr val="262261"/>
                </a:solidFill>
              </a:rPr>
              <a:t>Time</a:t>
            </a:r>
            <a:endParaRPr sz="2000" b="1" dirty="0">
              <a:solidFill>
                <a:srgbClr val="86B8CD"/>
              </a:solidFill>
            </a:endParaRPr>
          </a:p>
        </p:txBody>
      </p:sp>
      <p:sp>
        <p:nvSpPr>
          <p:cNvPr id="20" name="Google Shape;98;g33ff1cc942e_0_52">
            <a:extLst>
              <a:ext uri="{FF2B5EF4-FFF2-40B4-BE49-F238E27FC236}">
                <a16:creationId xmlns:a16="http://schemas.microsoft.com/office/drawing/2014/main" id="{8874A048-1180-0A7D-8392-BEFAB1E60DBE}"/>
              </a:ext>
            </a:extLst>
          </p:cNvPr>
          <p:cNvSpPr txBox="1"/>
          <p:nvPr/>
        </p:nvSpPr>
        <p:spPr>
          <a:xfrm>
            <a:off x="5858882" y="5333786"/>
            <a:ext cx="1380067" cy="340451"/>
          </a:xfrm>
          <a:prstGeom prst="rect">
            <a:avLst/>
          </a:prstGeom>
          <a:noFill/>
          <a:ln>
            <a:noFill/>
          </a:ln>
        </p:spPr>
        <p:txBody>
          <a:bodyPr spcFirstLastPara="1" wrap="square" lIns="91425" tIns="45700" rIns="91425" bIns="45700" anchor="t" anchorCtr="0">
            <a:noAutofit/>
          </a:bodyPr>
          <a:lstStyle/>
          <a:p>
            <a:pPr marR="0" lvl="0" algn="l" rtl="0">
              <a:lnSpc>
                <a:spcPct val="90000"/>
              </a:lnSpc>
              <a:spcBef>
                <a:spcPts val="0"/>
              </a:spcBef>
              <a:spcAft>
                <a:spcPts val="0"/>
              </a:spcAft>
              <a:buClr>
                <a:srgbClr val="EE3A89"/>
              </a:buClr>
              <a:buSzPts val="3000"/>
            </a:pPr>
            <a:r>
              <a:rPr lang="en-AU" sz="1600" b="1" dirty="0">
                <a:solidFill>
                  <a:srgbClr val="262261"/>
                </a:solidFill>
              </a:rPr>
              <a:t>Infection</a:t>
            </a:r>
            <a:endParaRPr sz="1600" b="1" dirty="0">
              <a:solidFill>
                <a:srgbClr val="86B8CD"/>
              </a:solidFill>
            </a:endParaRPr>
          </a:p>
        </p:txBody>
      </p:sp>
      <p:sp>
        <p:nvSpPr>
          <p:cNvPr id="21" name="Google Shape;98;g33ff1cc942e_0_52">
            <a:extLst>
              <a:ext uri="{FF2B5EF4-FFF2-40B4-BE49-F238E27FC236}">
                <a16:creationId xmlns:a16="http://schemas.microsoft.com/office/drawing/2014/main" id="{8C2F3F7E-E53E-C6A4-F994-7A9413B3AE52}"/>
              </a:ext>
            </a:extLst>
          </p:cNvPr>
          <p:cNvSpPr txBox="1"/>
          <p:nvPr/>
        </p:nvSpPr>
        <p:spPr>
          <a:xfrm>
            <a:off x="6235190" y="5520434"/>
            <a:ext cx="1380067" cy="340451"/>
          </a:xfrm>
          <a:prstGeom prst="rect">
            <a:avLst/>
          </a:prstGeom>
          <a:noFill/>
          <a:ln>
            <a:noFill/>
          </a:ln>
        </p:spPr>
        <p:txBody>
          <a:bodyPr spcFirstLastPara="1" wrap="square" lIns="91425" tIns="45700" rIns="91425" bIns="45700" anchor="t" anchorCtr="0">
            <a:noAutofit/>
          </a:bodyPr>
          <a:lstStyle/>
          <a:p>
            <a:pPr marR="0" lvl="0" algn="ctr" rtl="0">
              <a:lnSpc>
                <a:spcPct val="90000"/>
              </a:lnSpc>
              <a:spcBef>
                <a:spcPts val="0"/>
              </a:spcBef>
              <a:spcAft>
                <a:spcPts val="0"/>
              </a:spcAft>
              <a:buClr>
                <a:srgbClr val="EE3A89"/>
              </a:buClr>
              <a:buSzPts val="3000"/>
            </a:pPr>
            <a:r>
              <a:rPr lang="en-AU" sz="1600" b="1" dirty="0">
                <a:solidFill>
                  <a:srgbClr val="EE3A89"/>
                </a:solidFill>
              </a:rPr>
              <a:t>Case identified</a:t>
            </a:r>
            <a:endParaRPr sz="1600" b="1" dirty="0">
              <a:solidFill>
                <a:srgbClr val="EE3A89"/>
              </a:solidFill>
            </a:endParaRPr>
          </a:p>
        </p:txBody>
      </p:sp>
      <p:sp>
        <p:nvSpPr>
          <p:cNvPr id="22" name="Google Shape;98;g33ff1cc942e_0_52">
            <a:extLst>
              <a:ext uri="{FF2B5EF4-FFF2-40B4-BE49-F238E27FC236}">
                <a16:creationId xmlns:a16="http://schemas.microsoft.com/office/drawing/2014/main" id="{C81139C6-41FF-0DE2-77D4-E3F694870148}"/>
              </a:ext>
            </a:extLst>
          </p:cNvPr>
          <p:cNvSpPr txBox="1"/>
          <p:nvPr/>
        </p:nvSpPr>
        <p:spPr>
          <a:xfrm>
            <a:off x="7148009" y="5429637"/>
            <a:ext cx="1670535" cy="340451"/>
          </a:xfrm>
          <a:prstGeom prst="rect">
            <a:avLst/>
          </a:prstGeom>
          <a:noFill/>
          <a:ln>
            <a:noFill/>
          </a:ln>
        </p:spPr>
        <p:txBody>
          <a:bodyPr spcFirstLastPara="1" wrap="square" lIns="91425" tIns="45700" rIns="91425" bIns="45700" anchor="t" anchorCtr="0">
            <a:noAutofit/>
          </a:bodyPr>
          <a:lstStyle/>
          <a:p>
            <a:pPr marR="0" lvl="0" algn="ctr" rtl="0">
              <a:lnSpc>
                <a:spcPct val="90000"/>
              </a:lnSpc>
              <a:spcBef>
                <a:spcPts val="0"/>
              </a:spcBef>
              <a:spcAft>
                <a:spcPts val="0"/>
              </a:spcAft>
              <a:buClr>
                <a:srgbClr val="EE3A89"/>
              </a:buClr>
              <a:buSzPts val="3000"/>
            </a:pPr>
            <a:r>
              <a:rPr lang="en-AU" sz="1600" b="1" dirty="0">
                <a:solidFill>
                  <a:srgbClr val="3877AD"/>
                </a:solidFill>
              </a:rPr>
              <a:t>Hospitalisation</a:t>
            </a:r>
            <a:endParaRPr sz="1600" b="1" dirty="0">
              <a:solidFill>
                <a:srgbClr val="3877AD"/>
              </a:solidFill>
            </a:endParaRPr>
          </a:p>
        </p:txBody>
      </p:sp>
      <p:cxnSp>
        <p:nvCxnSpPr>
          <p:cNvPr id="23" name="Google Shape;186;p3">
            <a:extLst>
              <a:ext uri="{FF2B5EF4-FFF2-40B4-BE49-F238E27FC236}">
                <a16:creationId xmlns:a16="http://schemas.microsoft.com/office/drawing/2014/main" id="{7DAA9ED5-B096-2D20-6F29-BDFA08662179}"/>
              </a:ext>
            </a:extLst>
          </p:cNvPr>
          <p:cNvCxnSpPr>
            <a:cxnSpLocks/>
          </p:cNvCxnSpPr>
          <p:nvPr/>
        </p:nvCxnSpPr>
        <p:spPr>
          <a:xfrm flipV="1">
            <a:off x="7003567" y="5027136"/>
            <a:ext cx="0" cy="537593"/>
          </a:xfrm>
          <a:prstGeom prst="straightConnector1">
            <a:avLst/>
          </a:prstGeom>
          <a:noFill/>
          <a:ln w="38100" cap="flat" cmpd="sng">
            <a:solidFill>
              <a:srgbClr val="EE3A89"/>
            </a:solidFill>
            <a:prstDash val="solid"/>
            <a:miter lim="800000"/>
            <a:headEnd type="none" w="sm" len="sm"/>
            <a:tailEnd type="triangle" w="med" len="med"/>
          </a:ln>
        </p:spPr>
      </p:cxnSp>
      <p:cxnSp>
        <p:nvCxnSpPr>
          <p:cNvPr id="24" name="Google Shape;186;p3">
            <a:extLst>
              <a:ext uri="{FF2B5EF4-FFF2-40B4-BE49-F238E27FC236}">
                <a16:creationId xmlns:a16="http://schemas.microsoft.com/office/drawing/2014/main" id="{9C4A06BA-70D0-A640-2F47-B35EC1C6F3CD}"/>
              </a:ext>
            </a:extLst>
          </p:cNvPr>
          <p:cNvCxnSpPr>
            <a:cxnSpLocks/>
          </p:cNvCxnSpPr>
          <p:nvPr/>
        </p:nvCxnSpPr>
        <p:spPr>
          <a:xfrm flipV="1">
            <a:off x="7367631" y="5058719"/>
            <a:ext cx="0" cy="357997"/>
          </a:xfrm>
          <a:prstGeom prst="straightConnector1">
            <a:avLst/>
          </a:prstGeom>
          <a:noFill/>
          <a:ln w="38100" cap="flat" cmpd="sng">
            <a:solidFill>
              <a:srgbClr val="3877AD"/>
            </a:solidFill>
            <a:prstDash val="solid"/>
            <a:miter lim="800000"/>
            <a:headEnd type="none" w="sm" len="sm"/>
            <a:tailEnd type="triangle" w="med" len="med"/>
          </a:ln>
        </p:spPr>
      </p:cxnSp>
      <p:cxnSp>
        <p:nvCxnSpPr>
          <p:cNvPr id="25" name="Google Shape;186;p3">
            <a:extLst>
              <a:ext uri="{FF2B5EF4-FFF2-40B4-BE49-F238E27FC236}">
                <a16:creationId xmlns:a16="http://schemas.microsoft.com/office/drawing/2014/main" id="{8F0A82FD-F01C-A1F5-C11B-9F5C89F15B94}"/>
              </a:ext>
            </a:extLst>
          </p:cNvPr>
          <p:cNvCxnSpPr>
            <a:cxnSpLocks/>
          </p:cNvCxnSpPr>
          <p:nvPr/>
        </p:nvCxnSpPr>
        <p:spPr>
          <a:xfrm flipV="1">
            <a:off x="6324309" y="5036507"/>
            <a:ext cx="0" cy="357997"/>
          </a:xfrm>
          <a:prstGeom prst="straightConnector1">
            <a:avLst/>
          </a:prstGeom>
          <a:noFill/>
          <a:ln w="38100" cap="flat" cmpd="sng">
            <a:solidFill>
              <a:srgbClr val="262261"/>
            </a:solidFill>
            <a:prstDash val="solid"/>
            <a:miter lim="800000"/>
            <a:headEnd type="none" w="sm" len="sm"/>
            <a:tailEnd type="triangle" w="med" len="med"/>
          </a:ln>
        </p:spPr>
      </p:cxnSp>
    </p:spTree>
    <p:extLst>
      <p:ext uri="{BB962C8B-B14F-4D97-AF65-F5344CB8AC3E}">
        <p14:creationId xmlns:p14="http://schemas.microsoft.com/office/powerpoint/2010/main" val="1801637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g33ff1cc942e_0_52"/>
          <p:cNvSpPr txBox="1">
            <a:spLocks noGrp="1"/>
          </p:cNvSpPr>
          <p:nvPr>
            <p:ph type="title"/>
          </p:nvPr>
        </p:nvSpPr>
        <p:spPr>
          <a:xfrm>
            <a:off x="1" y="0"/>
            <a:ext cx="108888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261"/>
              </a:buClr>
              <a:buSzPts val="3600"/>
              <a:buFont typeface="Arial"/>
              <a:buNone/>
            </a:pPr>
            <a:r>
              <a:rPr lang="en-AU" sz="3600" b="1" dirty="0">
                <a:solidFill>
                  <a:srgbClr val="262261"/>
                </a:solidFill>
              </a:rPr>
              <a:t>What is observed?</a:t>
            </a:r>
            <a:endParaRPr dirty="0">
              <a:solidFill>
                <a:srgbClr val="262261"/>
              </a:solidFill>
            </a:endParaRPr>
          </a:p>
        </p:txBody>
      </p:sp>
      <p:sp>
        <p:nvSpPr>
          <p:cNvPr id="98" name="Google Shape;98;g33ff1cc942e_0_52"/>
          <p:cNvSpPr txBox="1"/>
          <p:nvPr/>
        </p:nvSpPr>
        <p:spPr>
          <a:xfrm>
            <a:off x="314567" y="1436868"/>
            <a:ext cx="11377800" cy="54210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EE3A89"/>
              </a:buClr>
              <a:buSzPts val="3000"/>
              <a:buFont typeface="Arial"/>
              <a:buChar char="•"/>
            </a:pPr>
            <a:r>
              <a:rPr lang="en-AU" sz="2000" b="1" i="0" u="none" strike="noStrike" cap="none" dirty="0">
                <a:solidFill>
                  <a:srgbClr val="262261"/>
                </a:solidFill>
                <a:latin typeface="Arial"/>
                <a:ea typeface="Arial"/>
                <a:cs typeface="Arial"/>
                <a:sym typeface="Arial"/>
              </a:rPr>
              <a:t>I</a:t>
            </a:r>
            <a:r>
              <a:rPr lang="en-AU" sz="2000" b="1" dirty="0">
                <a:solidFill>
                  <a:srgbClr val="262261"/>
                </a:solidFill>
                <a:latin typeface="Arial"/>
                <a:ea typeface="Arial"/>
                <a:cs typeface="Arial"/>
                <a:sym typeface="Arial"/>
              </a:rPr>
              <a:t>n the last lecture we described how to quantify trends in a time series of infections</a:t>
            </a:r>
          </a:p>
          <a:p>
            <a:pPr marL="228600" marR="0" lvl="0" indent="-228600" algn="l" rtl="0">
              <a:lnSpc>
                <a:spcPct val="90000"/>
              </a:lnSpc>
              <a:spcBef>
                <a:spcPts val="0"/>
              </a:spcBef>
              <a:spcAft>
                <a:spcPts val="0"/>
              </a:spcAft>
              <a:buClr>
                <a:srgbClr val="EE3A89"/>
              </a:buClr>
              <a:buSzPts val="3000"/>
              <a:buFont typeface="Arial"/>
              <a:buChar char="•"/>
            </a:pPr>
            <a:endParaRPr lang="en-AU" sz="2000" b="1" i="0" u="none" strike="noStrike" cap="none" dirty="0">
              <a:solidFill>
                <a:srgbClr val="262261"/>
              </a:solidFill>
              <a:latin typeface="Arial"/>
              <a:ea typeface="Arial"/>
              <a:cs typeface="Arial"/>
              <a:sym typeface="Arial"/>
            </a:endParaRPr>
          </a:p>
          <a:p>
            <a:pPr marL="228600" marR="0" lvl="0" indent="-228600" algn="l" rtl="0">
              <a:lnSpc>
                <a:spcPct val="90000"/>
              </a:lnSpc>
              <a:spcBef>
                <a:spcPts val="0"/>
              </a:spcBef>
              <a:spcAft>
                <a:spcPts val="0"/>
              </a:spcAft>
              <a:buClr>
                <a:srgbClr val="EE3A89"/>
              </a:buClr>
              <a:buSzPts val="3000"/>
              <a:buFont typeface="Arial"/>
              <a:buChar char="•"/>
            </a:pPr>
            <a:r>
              <a:rPr lang="en-AU" sz="2000" b="1" i="0" u="none" strike="noStrike" cap="none" dirty="0">
                <a:solidFill>
                  <a:srgbClr val="262261"/>
                </a:solidFill>
                <a:latin typeface="Arial"/>
                <a:ea typeface="Arial"/>
                <a:cs typeface="Arial"/>
                <a:sym typeface="Arial"/>
              </a:rPr>
              <a:t>The underlying </a:t>
            </a:r>
            <a:r>
              <a:rPr lang="en-AU" sz="2000" b="1" u="none" strike="noStrike" cap="none" dirty="0">
                <a:solidFill>
                  <a:srgbClr val="262261"/>
                </a:solidFill>
                <a:latin typeface="Arial"/>
                <a:ea typeface="Arial"/>
                <a:cs typeface="Arial"/>
                <a:sym typeface="Arial"/>
              </a:rPr>
              <a:t>time series of </a:t>
            </a:r>
            <a:r>
              <a:rPr lang="en-AU" sz="2000" b="1" u="sng" strike="noStrike" cap="none" dirty="0">
                <a:solidFill>
                  <a:srgbClr val="262261"/>
                </a:solidFill>
                <a:latin typeface="Arial"/>
                <a:ea typeface="Arial"/>
                <a:cs typeface="Arial"/>
                <a:sym typeface="Arial"/>
              </a:rPr>
              <a:t>infections</a:t>
            </a:r>
            <a:r>
              <a:rPr lang="en-AU" sz="2000" b="1" i="0" u="none" strike="noStrike" cap="none" dirty="0">
                <a:solidFill>
                  <a:srgbClr val="262261"/>
                </a:solidFill>
                <a:latin typeface="Arial"/>
                <a:ea typeface="Arial"/>
                <a:cs typeface="Arial"/>
                <a:sym typeface="Arial"/>
              </a:rPr>
              <a:t> are of</a:t>
            </a:r>
            <a:r>
              <a:rPr lang="en-AU" sz="2000" b="1" dirty="0">
                <a:solidFill>
                  <a:srgbClr val="262261"/>
                </a:solidFill>
                <a:latin typeface="Arial"/>
                <a:ea typeface="Arial"/>
                <a:cs typeface="Arial"/>
                <a:sym typeface="Arial"/>
              </a:rPr>
              <a:t>ten not known</a:t>
            </a:r>
          </a:p>
          <a:p>
            <a:pPr marL="800100" lvl="1" indent="-342900">
              <a:lnSpc>
                <a:spcPct val="90000"/>
              </a:lnSpc>
              <a:buClr>
                <a:srgbClr val="EE3A89"/>
              </a:buClr>
              <a:buSzPct val="100000"/>
              <a:buFont typeface="Courier New" panose="02070309020205020404" pitchFamily="49" charset="0"/>
              <a:buChar char="o"/>
            </a:pPr>
            <a:r>
              <a:rPr lang="en-AU" sz="2000" b="1" i="0" u="none" strike="noStrike" cap="none" dirty="0">
                <a:solidFill>
                  <a:srgbClr val="262261"/>
                </a:solidFill>
                <a:latin typeface="Arial"/>
                <a:ea typeface="Arial"/>
                <a:cs typeface="Arial"/>
                <a:sym typeface="Arial"/>
              </a:rPr>
              <a:t>Infections are not directly observable</a:t>
            </a:r>
          </a:p>
          <a:p>
            <a:pPr marL="685800" lvl="1" indent="-228600">
              <a:lnSpc>
                <a:spcPct val="90000"/>
              </a:lnSpc>
              <a:buClr>
                <a:srgbClr val="EE3A89"/>
              </a:buClr>
              <a:buSzPts val="3000"/>
              <a:buFont typeface="Arial"/>
              <a:buChar char="•"/>
            </a:pPr>
            <a:endParaRPr lang="en-AU" sz="2000" b="1" dirty="0">
              <a:solidFill>
                <a:srgbClr val="262261"/>
              </a:solidFill>
              <a:latin typeface="Arial"/>
              <a:ea typeface="Arial"/>
              <a:cs typeface="Arial"/>
              <a:sym typeface="Arial"/>
            </a:endParaRPr>
          </a:p>
          <a:p>
            <a:pPr marL="228600" indent="-228600">
              <a:lnSpc>
                <a:spcPct val="90000"/>
              </a:lnSpc>
              <a:buClr>
                <a:srgbClr val="EE3A89"/>
              </a:buClr>
              <a:buSzPts val="3000"/>
              <a:buFont typeface="Arial"/>
              <a:buChar char="•"/>
            </a:pPr>
            <a:r>
              <a:rPr lang="en-AU" sz="2000" b="1" i="0" u="none" strike="noStrike" cap="none" dirty="0">
                <a:solidFill>
                  <a:srgbClr val="262261"/>
                </a:solidFill>
                <a:latin typeface="Arial"/>
                <a:ea typeface="Arial"/>
                <a:cs typeface="Arial"/>
                <a:sym typeface="Arial"/>
              </a:rPr>
              <a:t>Instead, surveillance systems monitor other downstream quantities:</a:t>
            </a:r>
          </a:p>
          <a:p>
            <a:pPr marL="800100" lvl="1" indent="-342900">
              <a:lnSpc>
                <a:spcPct val="90000"/>
              </a:lnSpc>
              <a:buClr>
                <a:srgbClr val="EE3A89"/>
              </a:buClr>
              <a:buSzPct val="100000"/>
              <a:buFont typeface="Courier New" panose="02070309020205020404" pitchFamily="49" charset="0"/>
              <a:buChar char="o"/>
            </a:pPr>
            <a:r>
              <a:rPr lang="en-AU" sz="2000" b="1" dirty="0">
                <a:solidFill>
                  <a:srgbClr val="262261"/>
                </a:solidFill>
                <a:latin typeface="Arial"/>
                <a:ea typeface="Arial"/>
                <a:cs typeface="Arial"/>
                <a:sym typeface="Arial"/>
              </a:rPr>
              <a:t>Cases</a:t>
            </a:r>
          </a:p>
          <a:p>
            <a:pPr marL="800100" lvl="1" indent="-342900">
              <a:lnSpc>
                <a:spcPct val="90000"/>
              </a:lnSpc>
              <a:buClr>
                <a:srgbClr val="EE3A89"/>
              </a:buClr>
              <a:buSzPct val="100000"/>
              <a:buFont typeface="Courier New" panose="02070309020205020404" pitchFamily="49" charset="0"/>
              <a:buChar char="o"/>
            </a:pPr>
            <a:r>
              <a:rPr lang="en-AU" sz="2000" b="1" i="0" u="none" strike="noStrike" cap="none" dirty="0">
                <a:solidFill>
                  <a:srgbClr val="262261"/>
                </a:solidFill>
                <a:latin typeface="Arial"/>
                <a:ea typeface="Arial"/>
                <a:cs typeface="Arial"/>
                <a:sym typeface="Arial"/>
              </a:rPr>
              <a:t>Hospitalisations</a:t>
            </a:r>
          </a:p>
          <a:p>
            <a:pPr marL="800100" lvl="1" indent="-342900">
              <a:lnSpc>
                <a:spcPct val="90000"/>
              </a:lnSpc>
              <a:buClr>
                <a:srgbClr val="EE3A89"/>
              </a:buClr>
              <a:buSzPct val="100000"/>
              <a:buFont typeface="Courier New" panose="02070309020205020404" pitchFamily="49" charset="0"/>
              <a:buChar char="o"/>
            </a:pPr>
            <a:r>
              <a:rPr lang="en-AU" sz="2000" b="1" dirty="0">
                <a:solidFill>
                  <a:srgbClr val="262261"/>
                </a:solidFill>
                <a:latin typeface="Arial"/>
                <a:ea typeface="Arial"/>
                <a:cs typeface="Arial"/>
                <a:sym typeface="Arial"/>
              </a:rPr>
              <a:t>Deaths</a:t>
            </a:r>
          </a:p>
          <a:p>
            <a:pPr marL="800100" lvl="1" indent="-342900">
              <a:lnSpc>
                <a:spcPct val="90000"/>
              </a:lnSpc>
              <a:buClr>
                <a:srgbClr val="EE3A89"/>
              </a:buClr>
              <a:buSzPct val="100000"/>
              <a:buFont typeface="Courier New" panose="02070309020205020404" pitchFamily="49" charset="0"/>
              <a:buChar char="o"/>
            </a:pPr>
            <a:r>
              <a:rPr lang="en-AU" sz="2000" b="1" dirty="0">
                <a:solidFill>
                  <a:srgbClr val="262261"/>
                </a:solidFill>
                <a:latin typeface="Arial"/>
                <a:ea typeface="Arial"/>
                <a:cs typeface="Arial"/>
                <a:sym typeface="Arial"/>
              </a:rPr>
              <a:t>Viral concentration in wastewater</a:t>
            </a:r>
          </a:p>
          <a:p>
            <a:pPr marL="800100" lvl="1" indent="-342900">
              <a:lnSpc>
                <a:spcPct val="90000"/>
              </a:lnSpc>
              <a:buClr>
                <a:srgbClr val="EE3A89"/>
              </a:buClr>
              <a:buSzPct val="100000"/>
              <a:buFont typeface="Courier New" panose="02070309020205020404" pitchFamily="49" charset="0"/>
              <a:buChar char="o"/>
            </a:pPr>
            <a:r>
              <a:rPr lang="en-AU" sz="2000" b="1" dirty="0">
                <a:solidFill>
                  <a:srgbClr val="262261"/>
                </a:solidFill>
                <a:latin typeface="Arial"/>
                <a:ea typeface="Arial"/>
                <a:cs typeface="Arial"/>
                <a:sym typeface="Arial"/>
              </a:rPr>
              <a:t>The test-positive proportion (more on this in lecture 6)</a:t>
            </a:r>
          </a:p>
          <a:p>
            <a:pPr marL="685800" lvl="1" indent="-228600">
              <a:lnSpc>
                <a:spcPct val="90000"/>
              </a:lnSpc>
              <a:buClr>
                <a:srgbClr val="EE3A89"/>
              </a:buClr>
              <a:buSzPts val="3000"/>
              <a:buFont typeface="Arial"/>
              <a:buChar char="•"/>
            </a:pPr>
            <a:endParaRPr lang="en-AU" sz="2000" b="1" dirty="0">
              <a:solidFill>
                <a:srgbClr val="262261"/>
              </a:solidFill>
              <a:latin typeface="Arial"/>
              <a:ea typeface="Arial"/>
              <a:cs typeface="Arial"/>
              <a:sym typeface="Arial"/>
            </a:endParaRPr>
          </a:p>
          <a:p>
            <a:pPr marL="228600" indent="-228600">
              <a:lnSpc>
                <a:spcPct val="90000"/>
              </a:lnSpc>
              <a:buClr>
                <a:srgbClr val="EE3A89"/>
              </a:buClr>
              <a:buSzPts val="3000"/>
              <a:buFont typeface="Arial"/>
              <a:buChar char="•"/>
            </a:pPr>
            <a:r>
              <a:rPr lang="en-AU" sz="2000" b="1" dirty="0">
                <a:solidFill>
                  <a:srgbClr val="262261"/>
                </a:solidFill>
                <a:latin typeface="Arial"/>
                <a:ea typeface="Arial"/>
                <a:cs typeface="Arial"/>
                <a:sym typeface="Arial"/>
              </a:rPr>
              <a:t>We observe these quantities as we might expect them to correlate with, and be proportional to the infection time series</a:t>
            </a:r>
            <a:endParaRPr sz="2000" b="1" i="0" u="none" strike="noStrike" cap="none" dirty="0">
              <a:solidFill>
                <a:srgbClr val="262261"/>
              </a:solidFill>
              <a:latin typeface="Arial"/>
              <a:ea typeface="Arial"/>
              <a:cs typeface="Arial"/>
              <a:sym typeface="Arial"/>
            </a:endParaRPr>
          </a:p>
          <a:p>
            <a:pPr marR="0" lvl="0" algn="l" rtl="0">
              <a:lnSpc>
                <a:spcPct val="90000"/>
              </a:lnSpc>
              <a:spcBef>
                <a:spcPts val="0"/>
              </a:spcBef>
              <a:spcAft>
                <a:spcPts val="0"/>
              </a:spcAft>
              <a:buClr>
                <a:srgbClr val="EE3A89"/>
              </a:buClr>
              <a:buSzPts val="3000"/>
            </a:pPr>
            <a:endParaRPr sz="2000" b="1" dirty="0">
              <a:solidFill>
                <a:srgbClr val="262261"/>
              </a:solidFill>
            </a:endParaRPr>
          </a:p>
        </p:txBody>
      </p:sp>
      <p:sp>
        <p:nvSpPr>
          <p:cNvPr id="100" name="Google Shape;100;g33ff1cc942e_0_5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AU"/>
              <a:t>2</a:t>
            </a:fld>
            <a:endParaRPr/>
          </a:p>
        </p:txBody>
      </p:sp>
      <p:pic>
        <p:nvPicPr>
          <p:cNvPr id="3" name="Picture 2" descr="A logo with text and a clock&#10;&#10;AI-generated content may be incorrect.">
            <a:extLst>
              <a:ext uri="{FF2B5EF4-FFF2-40B4-BE49-F238E27FC236}">
                <a16:creationId xmlns:a16="http://schemas.microsoft.com/office/drawing/2014/main" id="{D7A9DCF8-CE5E-ED88-6881-52E295DDC9FE}"/>
              </a:ext>
            </a:extLst>
          </p:cNvPr>
          <p:cNvPicPr>
            <a:picLocks noChangeAspect="1"/>
          </p:cNvPicPr>
          <p:nvPr/>
        </p:nvPicPr>
        <p:blipFill>
          <a:blip r:embed="rId3">
            <a:extLst>
              <a:ext uri="{28A0092B-C50C-407E-A947-70E740481C1C}">
                <a14:useLocalDpi xmlns:a14="http://schemas.microsoft.com/office/drawing/2010/main" val="0"/>
              </a:ext>
            </a:extLst>
          </a:blip>
          <a:srcRect l="6664" t="15789" r="58672" b="16177"/>
          <a:stretch/>
        </p:blipFill>
        <p:spPr>
          <a:xfrm>
            <a:off x="10516027" y="0"/>
            <a:ext cx="1675545" cy="112236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6">
          <a:extLst>
            <a:ext uri="{FF2B5EF4-FFF2-40B4-BE49-F238E27FC236}">
              <a16:creationId xmlns:a16="http://schemas.microsoft.com/office/drawing/2014/main" id="{5CEA181D-A456-1F69-8185-19ABE666C274}"/>
            </a:ext>
          </a:extLst>
        </p:cNvPr>
        <p:cNvGrpSpPr/>
        <p:nvPr/>
      </p:nvGrpSpPr>
      <p:grpSpPr>
        <a:xfrm>
          <a:off x="0" y="0"/>
          <a:ext cx="0" cy="0"/>
          <a:chOff x="0" y="0"/>
          <a:chExt cx="0" cy="0"/>
        </a:xfrm>
      </p:grpSpPr>
      <p:sp>
        <p:nvSpPr>
          <p:cNvPr id="97" name="Google Shape;97;g33ff1cc942e_0_52">
            <a:extLst>
              <a:ext uri="{FF2B5EF4-FFF2-40B4-BE49-F238E27FC236}">
                <a16:creationId xmlns:a16="http://schemas.microsoft.com/office/drawing/2014/main" id="{C35A18DF-1C0F-14DB-8E17-3586E3BE426F}"/>
              </a:ext>
            </a:extLst>
          </p:cNvPr>
          <p:cNvSpPr txBox="1">
            <a:spLocks noGrp="1"/>
          </p:cNvSpPr>
          <p:nvPr>
            <p:ph type="title"/>
          </p:nvPr>
        </p:nvSpPr>
        <p:spPr>
          <a:xfrm>
            <a:off x="1" y="0"/>
            <a:ext cx="108888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261"/>
              </a:buClr>
              <a:buSzPts val="3600"/>
              <a:buFont typeface="Arial"/>
              <a:buNone/>
            </a:pPr>
            <a:r>
              <a:rPr lang="en-AU" sz="3600" b="1" dirty="0">
                <a:solidFill>
                  <a:srgbClr val="262261"/>
                </a:solidFill>
              </a:rPr>
              <a:t>Downstream outcomes of infection</a:t>
            </a:r>
            <a:endParaRPr dirty="0">
              <a:solidFill>
                <a:srgbClr val="262261"/>
              </a:solidFill>
              <a:highlight>
                <a:srgbClr val="FFFF00"/>
              </a:highlight>
            </a:endParaRPr>
          </a:p>
        </p:txBody>
      </p:sp>
      <p:sp>
        <p:nvSpPr>
          <p:cNvPr id="98" name="Google Shape;98;g33ff1cc942e_0_52">
            <a:extLst>
              <a:ext uri="{FF2B5EF4-FFF2-40B4-BE49-F238E27FC236}">
                <a16:creationId xmlns:a16="http://schemas.microsoft.com/office/drawing/2014/main" id="{EB346CB1-7D84-0E16-D67A-ABAFBADFBF90}"/>
              </a:ext>
            </a:extLst>
          </p:cNvPr>
          <p:cNvSpPr txBox="1"/>
          <p:nvPr/>
        </p:nvSpPr>
        <p:spPr>
          <a:xfrm>
            <a:off x="314567" y="1436868"/>
            <a:ext cx="11208566" cy="1122363"/>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EE3A89"/>
              </a:buClr>
              <a:buSzPts val="3000"/>
              <a:buFont typeface="Arial"/>
              <a:buChar char="•"/>
            </a:pPr>
            <a:r>
              <a:rPr lang="en-AU" sz="2000" b="1" dirty="0">
                <a:solidFill>
                  <a:srgbClr val="262261"/>
                </a:solidFill>
              </a:rPr>
              <a:t>The time between infection and downstream outcomes can be described by a probability distribution </a:t>
            </a:r>
          </a:p>
        </p:txBody>
      </p:sp>
      <p:pic>
        <p:nvPicPr>
          <p:cNvPr id="5" name="Picture 4" descr="A graph of a graph&#10;&#10;AI-generated content may be incorrect.">
            <a:extLst>
              <a:ext uri="{FF2B5EF4-FFF2-40B4-BE49-F238E27FC236}">
                <a16:creationId xmlns:a16="http://schemas.microsoft.com/office/drawing/2014/main" id="{C203BE8A-7A5A-1E7A-8E5D-FA47BE452AA5}"/>
              </a:ext>
            </a:extLst>
          </p:cNvPr>
          <p:cNvPicPr>
            <a:picLocks noChangeAspect="1"/>
          </p:cNvPicPr>
          <p:nvPr/>
        </p:nvPicPr>
        <p:blipFill>
          <a:blip r:embed="rId3">
            <a:extLst>
              <a:ext uri="{28A0092B-C50C-407E-A947-70E740481C1C}">
                <a14:useLocalDpi xmlns:a14="http://schemas.microsoft.com/office/drawing/2010/main" val="0"/>
              </a:ext>
            </a:extLst>
          </a:blip>
          <a:srcRect l="4889" t="5934"/>
          <a:stretch/>
        </p:blipFill>
        <p:spPr>
          <a:xfrm>
            <a:off x="864100" y="2390448"/>
            <a:ext cx="6213233" cy="4096626"/>
          </a:xfrm>
          <a:prstGeom prst="rect">
            <a:avLst/>
          </a:prstGeom>
        </p:spPr>
      </p:pic>
      <p:pic>
        <p:nvPicPr>
          <p:cNvPr id="7" name="Picture 6" descr="A graph of different colored bars&#10;&#10;AI-generated content may be incorrect.">
            <a:extLst>
              <a:ext uri="{FF2B5EF4-FFF2-40B4-BE49-F238E27FC236}">
                <a16:creationId xmlns:a16="http://schemas.microsoft.com/office/drawing/2014/main" id="{C35D75BB-B3CE-0655-ED23-5095E4FA2E4C}"/>
              </a:ext>
            </a:extLst>
          </p:cNvPr>
          <p:cNvPicPr>
            <a:picLocks noChangeAspect="1"/>
          </p:cNvPicPr>
          <p:nvPr/>
        </p:nvPicPr>
        <p:blipFill>
          <a:blip r:embed="rId4">
            <a:extLst>
              <a:ext uri="{28A0092B-C50C-407E-A947-70E740481C1C}">
                <a14:useLocalDpi xmlns:a14="http://schemas.microsoft.com/office/drawing/2010/main" val="0"/>
              </a:ext>
            </a:extLst>
          </a:blip>
          <a:srcRect l="5819"/>
          <a:stretch/>
        </p:blipFill>
        <p:spPr>
          <a:xfrm>
            <a:off x="906265" y="2129584"/>
            <a:ext cx="6128901" cy="4338372"/>
          </a:xfrm>
          <a:prstGeom prst="rect">
            <a:avLst/>
          </a:prstGeom>
        </p:spPr>
      </p:pic>
      <p:sp>
        <p:nvSpPr>
          <p:cNvPr id="8" name="Google Shape;98;g33ff1cc942e_0_52">
            <a:extLst>
              <a:ext uri="{FF2B5EF4-FFF2-40B4-BE49-F238E27FC236}">
                <a16:creationId xmlns:a16="http://schemas.microsoft.com/office/drawing/2014/main" id="{B94F6317-2FFB-73EB-04D7-14831D2F72FE}"/>
              </a:ext>
            </a:extLst>
          </p:cNvPr>
          <p:cNvSpPr txBox="1"/>
          <p:nvPr/>
        </p:nvSpPr>
        <p:spPr>
          <a:xfrm>
            <a:off x="6869001" y="2521382"/>
            <a:ext cx="2232034" cy="1122364"/>
          </a:xfrm>
          <a:prstGeom prst="rect">
            <a:avLst/>
          </a:prstGeom>
          <a:noFill/>
          <a:ln>
            <a:noFill/>
          </a:ln>
        </p:spPr>
        <p:txBody>
          <a:bodyPr spcFirstLastPara="1" wrap="square" lIns="91425" tIns="45700" rIns="91425" bIns="45700" anchor="t" anchorCtr="0">
            <a:noAutofit/>
          </a:bodyPr>
          <a:lstStyle/>
          <a:p>
            <a:pPr marR="0" lvl="0" algn="l" rtl="0">
              <a:lnSpc>
                <a:spcPct val="90000"/>
              </a:lnSpc>
              <a:spcBef>
                <a:spcPts val="0"/>
              </a:spcBef>
              <a:spcAft>
                <a:spcPts val="0"/>
              </a:spcAft>
              <a:buClr>
                <a:srgbClr val="EE3A89"/>
              </a:buClr>
              <a:buSzPts val="3000"/>
            </a:pPr>
            <a:r>
              <a:rPr lang="en-AU" sz="2000" b="1" dirty="0">
                <a:solidFill>
                  <a:srgbClr val="262261"/>
                </a:solidFill>
              </a:rPr>
              <a:t>Event</a:t>
            </a:r>
          </a:p>
          <a:p>
            <a:pPr marL="228600" marR="0" lvl="0" indent="-228600" algn="l" rtl="0">
              <a:lnSpc>
                <a:spcPct val="90000"/>
              </a:lnSpc>
              <a:spcBef>
                <a:spcPts val="0"/>
              </a:spcBef>
              <a:spcAft>
                <a:spcPts val="0"/>
              </a:spcAft>
              <a:buClr>
                <a:srgbClr val="EE3A89"/>
              </a:buClr>
              <a:buSzPts val="3000"/>
              <a:buFont typeface="Arial"/>
              <a:buChar char="•"/>
            </a:pPr>
            <a:r>
              <a:rPr lang="en-AU" sz="2000" b="1" dirty="0">
                <a:solidFill>
                  <a:srgbClr val="262261"/>
                </a:solidFill>
              </a:rPr>
              <a:t>Infection</a:t>
            </a:r>
          </a:p>
          <a:p>
            <a:pPr marL="228600" marR="0" lvl="0" indent="-228600" algn="l" rtl="0">
              <a:lnSpc>
                <a:spcPct val="90000"/>
              </a:lnSpc>
              <a:spcBef>
                <a:spcPts val="0"/>
              </a:spcBef>
              <a:spcAft>
                <a:spcPts val="0"/>
              </a:spcAft>
              <a:buClr>
                <a:srgbClr val="EE3A89"/>
              </a:buClr>
              <a:buSzPts val="3000"/>
              <a:buFont typeface="Arial"/>
              <a:buChar char="•"/>
            </a:pPr>
            <a:r>
              <a:rPr lang="en-AU" sz="2000" b="1" dirty="0">
                <a:solidFill>
                  <a:srgbClr val="EE3A89"/>
                </a:solidFill>
              </a:rPr>
              <a:t>Case identified</a:t>
            </a:r>
          </a:p>
          <a:p>
            <a:pPr marL="228600" marR="0" lvl="0" indent="-228600" algn="l" rtl="0">
              <a:lnSpc>
                <a:spcPct val="90000"/>
              </a:lnSpc>
              <a:spcBef>
                <a:spcPts val="0"/>
              </a:spcBef>
              <a:spcAft>
                <a:spcPts val="0"/>
              </a:spcAft>
              <a:buClr>
                <a:srgbClr val="EE3A89"/>
              </a:buClr>
              <a:buSzPts val="3000"/>
              <a:buFont typeface="Arial"/>
              <a:buChar char="•"/>
            </a:pPr>
            <a:r>
              <a:rPr lang="en-AU" sz="2000" b="1" dirty="0">
                <a:solidFill>
                  <a:srgbClr val="86B8CD"/>
                </a:solidFill>
              </a:rPr>
              <a:t>Hospitalisation</a:t>
            </a:r>
            <a:endParaRPr sz="2000" b="1" dirty="0">
              <a:solidFill>
                <a:srgbClr val="86B8CD"/>
              </a:solidFill>
            </a:endParaRPr>
          </a:p>
        </p:txBody>
      </p:sp>
      <p:sp>
        <p:nvSpPr>
          <p:cNvPr id="9" name="Google Shape;98;g33ff1cc942e_0_52">
            <a:extLst>
              <a:ext uri="{FF2B5EF4-FFF2-40B4-BE49-F238E27FC236}">
                <a16:creationId xmlns:a16="http://schemas.microsoft.com/office/drawing/2014/main" id="{FDECCDEF-ECB0-4772-D915-85568931BA71}"/>
              </a:ext>
            </a:extLst>
          </p:cNvPr>
          <p:cNvSpPr txBox="1"/>
          <p:nvPr/>
        </p:nvSpPr>
        <p:spPr>
          <a:xfrm>
            <a:off x="6869001" y="4298770"/>
            <a:ext cx="4019800" cy="1122364"/>
          </a:xfrm>
          <a:prstGeom prst="rect">
            <a:avLst/>
          </a:prstGeom>
          <a:noFill/>
          <a:ln>
            <a:noFill/>
          </a:ln>
        </p:spPr>
        <p:txBody>
          <a:bodyPr spcFirstLastPara="1" wrap="square" lIns="91425" tIns="45700" rIns="91425" bIns="45700" anchor="t" anchorCtr="0">
            <a:noAutofit/>
          </a:bodyPr>
          <a:lstStyle/>
          <a:p>
            <a:pPr marR="0" lvl="0" algn="l" rtl="0">
              <a:lnSpc>
                <a:spcPct val="90000"/>
              </a:lnSpc>
              <a:spcBef>
                <a:spcPts val="0"/>
              </a:spcBef>
              <a:spcAft>
                <a:spcPts val="0"/>
              </a:spcAft>
              <a:buClr>
                <a:srgbClr val="EE3A89"/>
              </a:buClr>
              <a:buSzPts val="3000"/>
            </a:pPr>
            <a:r>
              <a:rPr lang="en-AU" sz="2000" b="1" dirty="0">
                <a:solidFill>
                  <a:srgbClr val="262261"/>
                </a:solidFill>
              </a:rPr>
              <a:t>Delay distribution</a:t>
            </a:r>
          </a:p>
          <a:p>
            <a:pPr marL="228600" marR="0" lvl="0" indent="-228600" algn="l" rtl="0">
              <a:lnSpc>
                <a:spcPct val="90000"/>
              </a:lnSpc>
              <a:spcBef>
                <a:spcPts val="0"/>
              </a:spcBef>
              <a:spcAft>
                <a:spcPts val="0"/>
              </a:spcAft>
              <a:buClr>
                <a:srgbClr val="EE3A89"/>
              </a:buClr>
              <a:buSzPts val="3000"/>
              <a:buFont typeface="Arial"/>
              <a:buChar char="•"/>
            </a:pPr>
            <a:r>
              <a:rPr lang="en-AU" sz="2000" b="1" dirty="0">
                <a:solidFill>
                  <a:srgbClr val="EE3A89"/>
                </a:solidFill>
              </a:rPr>
              <a:t>Infection to case</a:t>
            </a:r>
          </a:p>
          <a:p>
            <a:pPr marL="228600" marR="0" lvl="0" indent="-228600" algn="l" rtl="0">
              <a:lnSpc>
                <a:spcPct val="90000"/>
              </a:lnSpc>
              <a:spcBef>
                <a:spcPts val="0"/>
              </a:spcBef>
              <a:spcAft>
                <a:spcPts val="0"/>
              </a:spcAft>
              <a:buClr>
                <a:srgbClr val="EE3A89"/>
              </a:buClr>
              <a:buSzPts val="3000"/>
              <a:buFont typeface="Arial"/>
              <a:buChar char="•"/>
            </a:pPr>
            <a:r>
              <a:rPr lang="en-AU" sz="2000" b="1" dirty="0">
                <a:solidFill>
                  <a:srgbClr val="86B8CD"/>
                </a:solidFill>
              </a:rPr>
              <a:t>Infection to hospitalisation</a:t>
            </a:r>
            <a:endParaRPr sz="2000" b="1" dirty="0">
              <a:solidFill>
                <a:srgbClr val="86B8CD"/>
              </a:solidFill>
            </a:endParaRPr>
          </a:p>
        </p:txBody>
      </p:sp>
      <p:pic>
        <p:nvPicPr>
          <p:cNvPr id="2" name="Picture 1" descr="A logo with text and a clock&#10;&#10;AI-generated content may be incorrect.">
            <a:extLst>
              <a:ext uri="{FF2B5EF4-FFF2-40B4-BE49-F238E27FC236}">
                <a16:creationId xmlns:a16="http://schemas.microsoft.com/office/drawing/2014/main" id="{3E511AF2-A415-DF4B-6FC0-94621456C30C}"/>
              </a:ext>
            </a:extLst>
          </p:cNvPr>
          <p:cNvPicPr>
            <a:picLocks noChangeAspect="1"/>
          </p:cNvPicPr>
          <p:nvPr/>
        </p:nvPicPr>
        <p:blipFill>
          <a:blip r:embed="rId5">
            <a:extLst>
              <a:ext uri="{28A0092B-C50C-407E-A947-70E740481C1C}">
                <a14:useLocalDpi xmlns:a14="http://schemas.microsoft.com/office/drawing/2010/main" val="0"/>
              </a:ext>
            </a:extLst>
          </a:blip>
          <a:srcRect l="6664" t="15789" r="58672" b="16177"/>
          <a:stretch/>
        </p:blipFill>
        <p:spPr>
          <a:xfrm>
            <a:off x="10516027" y="0"/>
            <a:ext cx="1675545" cy="1122364"/>
          </a:xfrm>
          <a:prstGeom prst="rect">
            <a:avLst/>
          </a:prstGeom>
        </p:spPr>
      </p:pic>
      <p:sp>
        <p:nvSpPr>
          <p:cNvPr id="3" name="Google Shape;100;g33ff1cc942e_0_52">
            <a:extLst>
              <a:ext uri="{FF2B5EF4-FFF2-40B4-BE49-F238E27FC236}">
                <a16:creationId xmlns:a16="http://schemas.microsoft.com/office/drawing/2014/main" id="{480F1C3C-B771-C796-EB81-5F31C904DCD8}"/>
              </a:ext>
            </a:extLst>
          </p:cNvPr>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AU"/>
              <a:t>20</a:t>
            </a:fld>
            <a:endParaRPr dirty="0"/>
          </a:p>
        </p:txBody>
      </p:sp>
    </p:spTree>
    <p:extLst>
      <p:ext uri="{BB962C8B-B14F-4D97-AF65-F5344CB8AC3E}">
        <p14:creationId xmlns:p14="http://schemas.microsoft.com/office/powerpoint/2010/main" val="1911369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6">
          <a:extLst>
            <a:ext uri="{FF2B5EF4-FFF2-40B4-BE49-F238E27FC236}">
              <a16:creationId xmlns:a16="http://schemas.microsoft.com/office/drawing/2014/main" id="{478FBA97-AF19-776A-BA54-FE1D32316724}"/>
            </a:ext>
          </a:extLst>
        </p:cNvPr>
        <p:cNvGrpSpPr/>
        <p:nvPr/>
      </p:nvGrpSpPr>
      <p:grpSpPr>
        <a:xfrm>
          <a:off x="0" y="0"/>
          <a:ext cx="0" cy="0"/>
          <a:chOff x="0" y="0"/>
          <a:chExt cx="0" cy="0"/>
        </a:xfrm>
      </p:grpSpPr>
      <p:pic>
        <p:nvPicPr>
          <p:cNvPr id="8" name="Picture 7" descr="A graph of a graph showing time&#10;&#10;AI-generated content may be incorrect.">
            <a:extLst>
              <a:ext uri="{FF2B5EF4-FFF2-40B4-BE49-F238E27FC236}">
                <a16:creationId xmlns:a16="http://schemas.microsoft.com/office/drawing/2014/main" id="{C6502F58-7150-E286-77D2-80C98D3AD7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5440" y="4121078"/>
            <a:ext cx="7200069" cy="2880027"/>
          </a:xfrm>
          <a:prstGeom prst="rect">
            <a:avLst/>
          </a:prstGeom>
        </p:spPr>
      </p:pic>
      <p:sp>
        <p:nvSpPr>
          <p:cNvPr id="97" name="Google Shape;97;g33ff1cc942e_0_52">
            <a:extLst>
              <a:ext uri="{FF2B5EF4-FFF2-40B4-BE49-F238E27FC236}">
                <a16:creationId xmlns:a16="http://schemas.microsoft.com/office/drawing/2014/main" id="{DB509210-F1FA-3497-884D-65D5B8F7DC46}"/>
              </a:ext>
            </a:extLst>
          </p:cNvPr>
          <p:cNvSpPr txBox="1">
            <a:spLocks noGrp="1"/>
          </p:cNvSpPr>
          <p:nvPr>
            <p:ph type="title"/>
          </p:nvPr>
        </p:nvSpPr>
        <p:spPr>
          <a:xfrm>
            <a:off x="1" y="0"/>
            <a:ext cx="108888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261"/>
              </a:buClr>
              <a:buSzPts val="3600"/>
              <a:buFont typeface="Arial"/>
              <a:buNone/>
            </a:pPr>
            <a:r>
              <a:rPr lang="en-AU" sz="3600" b="1" dirty="0">
                <a:solidFill>
                  <a:srgbClr val="262261"/>
                </a:solidFill>
              </a:rPr>
              <a:t>Relationship between downstream time series and infection incidence</a:t>
            </a:r>
            <a:endParaRPr dirty="0">
              <a:solidFill>
                <a:srgbClr val="262261"/>
              </a:solidFill>
              <a:highlight>
                <a:srgbClr val="FFFF00"/>
              </a:highlight>
            </a:endParaRPr>
          </a:p>
        </p:txBody>
      </p:sp>
      <mc:AlternateContent xmlns:mc="http://schemas.openxmlformats.org/markup-compatibility/2006" xmlns:a14="http://schemas.microsoft.com/office/drawing/2010/main">
        <mc:Choice Requires="a14">
          <p:sp>
            <p:nvSpPr>
              <p:cNvPr id="98" name="Google Shape;98;g33ff1cc942e_0_52">
                <a:extLst>
                  <a:ext uri="{FF2B5EF4-FFF2-40B4-BE49-F238E27FC236}">
                    <a16:creationId xmlns:a16="http://schemas.microsoft.com/office/drawing/2014/main" id="{0D20CC61-BABE-03B0-3A25-33DD99235114}"/>
                  </a:ext>
                </a:extLst>
              </p:cNvPr>
              <p:cNvSpPr txBox="1"/>
              <p:nvPr/>
            </p:nvSpPr>
            <p:spPr>
              <a:xfrm>
                <a:off x="251192" y="1241051"/>
                <a:ext cx="11208566" cy="2880027"/>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EE3A89"/>
                  </a:buClr>
                  <a:buSzPts val="3000"/>
                  <a:buFont typeface="Arial"/>
                  <a:buChar char="•"/>
                </a:pPr>
                <a:r>
                  <a:rPr lang="en-AU" sz="2000" b="1" dirty="0">
                    <a:solidFill>
                      <a:srgbClr val="262261"/>
                    </a:solidFill>
                  </a:rPr>
                  <a:t>We can write the value </a:t>
                </a:r>
                <a:r>
                  <a:rPr lang="en-AU" sz="2000" b="1">
                    <a:solidFill>
                      <a:srgbClr val="262261"/>
                    </a:solidFill>
                  </a:rPr>
                  <a:t>of a </a:t>
                </a:r>
                <a:r>
                  <a:rPr lang="en-AU" sz="2000" b="1" dirty="0">
                    <a:solidFill>
                      <a:srgbClr val="262261"/>
                    </a:solidFill>
                  </a:rPr>
                  <a:t>downstream time series in terms of the infection incidence and the probability distribution describing the ‘delay distribution’, </a:t>
                </a:r>
                <a14:m>
                  <m:oMath xmlns:m="http://schemas.openxmlformats.org/officeDocument/2006/math">
                    <m:r>
                      <a:rPr lang="en-AU" sz="2000" b="1" i="1" smtClean="0">
                        <a:solidFill>
                          <a:srgbClr val="262261"/>
                        </a:solidFill>
                        <a:latin typeface="Cambria Math" panose="02040503050406030204" pitchFamily="18" charset="0"/>
                      </a:rPr>
                      <m:t>𝒑</m:t>
                    </m:r>
                    <m:d>
                      <m:dPr>
                        <m:ctrlPr>
                          <a:rPr lang="en-AU" sz="2000" b="1" i="1" smtClean="0">
                            <a:solidFill>
                              <a:srgbClr val="262261"/>
                            </a:solidFill>
                            <a:latin typeface="Cambria Math" panose="02040503050406030204" pitchFamily="18" charset="0"/>
                          </a:rPr>
                        </m:ctrlPr>
                      </m:dPr>
                      <m:e>
                        <m:r>
                          <a:rPr lang="en-AU" sz="2000" b="1" i="1" smtClean="0">
                            <a:solidFill>
                              <a:srgbClr val="262261"/>
                            </a:solidFill>
                            <a:latin typeface="Cambria Math" panose="02040503050406030204" pitchFamily="18" charset="0"/>
                          </a:rPr>
                          <m:t>𝝉</m:t>
                        </m:r>
                      </m:e>
                    </m:d>
                  </m:oMath>
                </a14:m>
                <a:endParaRPr lang="en-AU" sz="2000" b="1" dirty="0">
                  <a:solidFill>
                    <a:srgbClr val="262261"/>
                  </a:solidFill>
                </a:endParaRPr>
              </a:p>
              <a:p>
                <a:pPr marL="228600" marR="0" lvl="0" indent="-228600" algn="l" rtl="0">
                  <a:lnSpc>
                    <a:spcPct val="90000"/>
                  </a:lnSpc>
                  <a:spcBef>
                    <a:spcPts val="0"/>
                  </a:spcBef>
                  <a:spcAft>
                    <a:spcPts val="0"/>
                  </a:spcAft>
                  <a:buClr>
                    <a:srgbClr val="EE3A89"/>
                  </a:buClr>
                  <a:buSzPts val="3000"/>
                  <a:buFont typeface="Arial"/>
                  <a:buChar char="•"/>
                </a:pPr>
                <a:endParaRPr lang="en-AU" sz="2000" b="1" dirty="0">
                  <a:solidFill>
                    <a:srgbClr val="262261"/>
                  </a:solidFill>
                </a:endParaRPr>
              </a:p>
              <a:p>
                <a:pPr marL="228600" marR="0" lvl="0" indent="-228600" algn="l" rtl="0">
                  <a:lnSpc>
                    <a:spcPct val="90000"/>
                  </a:lnSpc>
                  <a:spcBef>
                    <a:spcPts val="0"/>
                  </a:spcBef>
                  <a:spcAft>
                    <a:spcPts val="0"/>
                  </a:spcAft>
                  <a:buClr>
                    <a:srgbClr val="EE3A89"/>
                  </a:buClr>
                  <a:buSzPts val="3000"/>
                  <a:buFont typeface="Arial"/>
                  <a:buChar char="•"/>
                </a:pPr>
                <a:endParaRPr lang="en-AU" sz="2000" b="1" dirty="0">
                  <a:solidFill>
                    <a:srgbClr val="262261"/>
                  </a:solidFill>
                </a:endParaRPr>
              </a:p>
              <a:p>
                <a:pPr lvl="0">
                  <a:lnSpc>
                    <a:spcPct val="90000"/>
                  </a:lnSpc>
                  <a:buClr>
                    <a:srgbClr val="EE3A89"/>
                  </a:buClr>
                  <a:buSzPts val="3000"/>
                </a:pPr>
                <a14:m>
                  <m:oMathPara xmlns:m="http://schemas.openxmlformats.org/officeDocument/2006/math">
                    <m:oMathParaPr>
                      <m:jc m:val="centerGroup"/>
                    </m:oMathParaPr>
                    <m:oMath xmlns:m="http://schemas.openxmlformats.org/officeDocument/2006/math">
                      <m:r>
                        <a:rPr lang="en-AU" sz="2000" b="1" i="1" smtClean="0">
                          <a:solidFill>
                            <a:srgbClr val="3877AD"/>
                          </a:solidFill>
                          <a:latin typeface="Cambria Math" panose="02040503050406030204" pitchFamily="18" charset="0"/>
                        </a:rPr>
                        <m:t>𝑪</m:t>
                      </m:r>
                      <m:d>
                        <m:dPr>
                          <m:ctrlPr>
                            <a:rPr lang="en-AU" sz="2000" b="1" i="1" smtClean="0">
                              <a:solidFill>
                                <a:srgbClr val="3877AD"/>
                              </a:solidFill>
                              <a:latin typeface="Cambria Math" panose="02040503050406030204" pitchFamily="18" charset="0"/>
                            </a:rPr>
                          </m:ctrlPr>
                        </m:dPr>
                        <m:e>
                          <m:r>
                            <a:rPr lang="en-AU" sz="2000" b="1" i="1" smtClean="0">
                              <a:solidFill>
                                <a:srgbClr val="3877AD"/>
                              </a:solidFill>
                              <a:latin typeface="Cambria Math" panose="02040503050406030204" pitchFamily="18" charset="0"/>
                            </a:rPr>
                            <m:t>𝒕</m:t>
                          </m:r>
                        </m:e>
                      </m:d>
                      <m:r>
                        <a:rPr lang="en-AU" sz="2000" b="1" i="1" smtClean="0">
                          <a:solidFill>
                            <a:srgbClr val="262261"/>
                          </a:solidFill>
                          <a:latin typeface="Cambria Math" panose="02040503050406030204" pitchFamily="18" charset="0"/>
                        </a:rPr>
                        <m:t>=</m:t>
                      </m:r>
                      <m:nary>
                        <m:naryPr>
                          <m:chr m:val="∑"/>
                          <m:ctrlPr>
                            <a:rPr lang="en-AU" sz="2000" b="1" i="1" smtClean="0">
                              <a:solidFill>
                                <a:srgbClr val="262261"/>
                              </a:solidFill>
                              <a:latin typeface="Cambria Math" panose="02040503050406030204" pitchFamily="18" charset="0"/>
                            </a:rPr>
                          </m:ctrlPr>
                        </m:naryPr>
                        <m:sub>
                          <m:r>
                            <a:rPr lang="en-AU" sz="2000" b="1" i="1" smtClean="0">
                              <a:solidFill>
                                <a:srgbClr val="262261"/>
                              </a:solidFill>
                              <a:latin typeface="Cambria Math" panose="02040503050406030204" pitchFamily="18" charset="0"/>
                            </a:rPr>
                            <m:t>𝝉</m:t>
                          </m:r>
                          <m:r>
                            <a:rPr lang="en-AU" sz="2000" b="1" i="1" smtClean="0">
                              <a:solidFill>
                                <a:srgbClr val="262261"/>
                              </a:solidFill>
                              <a:latin typeface="Cambria Math" panose="02040503050406030204" pitchFamily="18" charset="0"/>
                            </a:rPr>
                            <m:t>=</m:t>
                          </m:r>
                          <m:r>
                            <a:rPr lang="en-AU" sz="2000" b="1" i="1" smtClean="0">
                              <a:solidFill>
                                <a:srgbClr val="262261"/>
                              </a:solidFill>
                              <a:latin typeface="Cambria Math" panose="02040503050406030204" pitchFamily="18" charset="0"/>
                            </a:rPr>
                            <m:t>𝟎</m:t>
                          </m:r>
                        </m:sub>
                        <m:sup>
                          <m:r>
                            <a:rPr lang="en-AU" sz="2000" b="1" i="1" smtClean="0">
                              <a:solidFill>
                                <a:srgbClr val="262261"/>
                              </a:solidFill>
                              <a:latin typeface="Cambria Math" panose="02040503050406030204" pitchFamily="18" charset="0"/>
                            </a:rPr>
                            <m:t>∞</m:t>
                          </m:r>
                        </m:sup>
                        <m:e>
                          <m:r>
                            <a:rPr lang="en-AU" sz="2000" b="1" i="1">
                              <a:solidFill>
                                <a:srgbClr val="262261"/>
                              </a:solidFill>
                              <a:latin typeface="Cambria Math" panose="02040503050406030204" pitchFamily="18" charset="0"/>
                            </a:rPr>
                            <m:t>𝑰</m:t>
                          </m:r>
                          <m:d>
                            <m:dPr>
                              <m:ctrlPr>
                                <a:rPr lang="en-AU" sz="2000" b="1" i="1">
                                  <a:solidFill>
                                    <a:srgbClr val="262261"/>
                                  </a:solidFill>
                                  <a:latin typeface="Cambria Math" panose="02040503050406030204" pitchFamily="18" charset="0"/>
                                </a:rPr>
                              </m:ctrlPr>
                            </m:dPr>
                            <m:e>
                              <m:r>
                                <a:rPr lang="en-AU" sz="2000" b="1" i="1">
                                  <a:solidFill>
                                    <a:srgbClr val="262261"/>
                                  </a:solidFill>
                                  <a:latin typeface="Cambria Math" panose="02040503050406030204" pitchFamily="18" charset="0"/>
                                </a:rPr>
                                <m:t>𝒕</m:t>
                              </m:r>
                              <m:r>
                                <a:rPr lang="en-AU" sz="2000" b="1" i="1">
                                  <a:solidFill>
                                    <a:srgbClr val="262261"/>
                                  </a:solidFill>
                                  <a:latin typeface="Cambria Math" panose="02040503050406030204" pitchFamily="18" charset="0"/>
                                </a:rPr>
                                <m:t>−</m:t>
                              </m:r>
                              <m:r>
                                <a:rPr lang="en-AU" sz="2000" b="1" i="1">
                                  <a:solidFill>
                                    <a:srgbClr val="262261"/>
                                  </a:solidFill>
                                  <a:latin typeface="Cambria Math" panose="02040503050406030204" pitchFamily="18" charset="0"/>
                                </a:rPr>
                                <m:t>𝝉</m:t>
                              </m:r>
                            </m:e>
                          </m:d>
                          <m:r>
                            <a:rPr lang="en-AU" sz="2000" b="1" i="1">
                              <a:solidFill>
                                <a:srgbClr val="EE3A89"/>
                              </a:solidFill>
                              <a:latin typeface="Cambria Math" panose="02040503050406030204" pitchFamily="18" charset="0"/>
                            </a:rPr>
                            <m:t>𝒑</m:t>
                          </m:r>
                          <m:d>
                            <m:dPr>
                              <m:ctrlPr>
                                <a:rPr lang="en-AU" sz="2000" b="1" i="1">
                                  <a:solidFill>
                                    <a:srgbClr val="EE3A89"/>
                                  </a:solidFill>
                                  <a:latin typeface="Cambria Math" panose="02040503050406030204" pitchFamily="18" charset="0"/>
                                </a:rPr>
                              </m:ctrlPr>
                            </m:dPr>
                            <m:e>
                              <m:r>
                                <a:rPr lang="en-AU" sz="2000" b="1" i="1">
                                  <a:solidFill>
                                    <a:srgbClr val="EE3A89"/>
                                  </a:solidFill>
                                  <a:latin typeface="Cambria Math" panose="02040503050406030204" pitchFamily="18" charset="0"/>
                                </a:rPr>
                                <m:t>𝝉</m:t>
                              </m:r>
                            </m:e>
                          </m:d>
                        </m:e>
                      </m:nary>
                    </m:oMath>
                  </m:oMathPara>
                </a14:m>
                <a:endParaRPr lang="en-AU" sz="2000" b="1" dirty="0">
                  <a:solidFill>
                    <a:srgbClr val="262261"/>
                  </a:solidFill>
                </a:endParaRPr>
              </a:p>
              <a:p>
                <a:pPr lvl="1">
                  <a:lnSpc>
                    <a:spcPct val="90000"/>
                  </a:lnSpc>
                  <a:buClr>
                    <a:srgbClr val="EE3A89"/>
                  </a:buClr>
                  <a:buSzPts val="3000"/>
                </a:pPr>
                <a:endParaRPr lang="en-AU" sz="2000" b="1" dirty="0">
                  <a:solidFill>
                    <a:srgbClr val="262261"/>
                  </a:solidFill>
                </a:endParaRPr>
              </a:p>
              <a:p>
                <a:pPr lvl="1">
                  <a:lnSpc>
                    <a:spcPct val="90000"/>
                  </a:lnSpc>
                  <a:buClr>
                    <a:srgbClr val="EE3A89"/>
                  </a:buClr>
                  <a:buSzPts val="3000"/>
                </a:pPr>
                <a:endParaRPr lang="en-AU" sz="2000" b="1" dirty="0">
                  <a:solidFill>
                    <a:srgbClr val="262261"/>
                  </a:solidFill>
                </a:endParaRPr>
              </a:p>
              <a:p>
                <a:pPr marL="342900" indent="-342900">
                  <a:lnSpc>
                    <a:spcPct val="90000"/>
                  </a:lnSpc>
                  <a:buClr>
                    <a:srgbClr val="EE3A89"/>
                  </a:buClr>
                  <a:buSzPts val="3000"/>
                  <a:buFont typeface="Arial" panose="020B0604020202020204" pitchFamily="34" charset="0"/>
                  <a:buChar char="•"/>
                </a:pPr>
                <a:r>
                  <a:rPr lang="en-AU" sz="2000" b="1" dirty="0">
                    <a:solidFill>
                      <a:srgbClr val="262261"/>
                    </a:solidFill>
                  </a:rPr>
                  <a:t>In general, </a:t>
                </a:r>
                <a14:m>
                  <m:oMath xmlns:m="http://schemas.openxmlformats.org/officeDocument/2006/math">
                    <m:r>
                      <a:rPr lang="en-AU" sz="2000" b="1" i="1" smtClean="0">
                        <a:solidFill>
                          <a:srgbClr val="3877AD"/>
                        </a:solidFill>
                        <a:latin typeface="Cambria Math" panose="02040503050406030204" pitchFamily="18" charset="0"/>
                      </a:rPr>
                      <m:t>𝑪</m:t>
                    </m:r>
                    <m:d>
                      <m:dPr>
                        <m:ctrlPr>
                          <a:rPr lang="en-AU" sz="2000" b="1" i="1" smtClean="0">
                            <a:solidFill>
                              <a:srgbClr val="3877AD"/>
                            </a:solidFill>
                            <a:latin typeface="Cambria Math" panose="02040503050406030204" pitchFamily="18" charset="0"/>
                          </a:rPr>
                        </m:ctrlPr>
                      </m:dPr>
                      <m:e>
                        <m:r>
                          <a:rPr lang="en-AU" sz="2000" b="1" i="1" smtClean="0">
                            <a:solidFill>
                              <a:srgbClr val="3877AD"/>
                            </a:solidFill>
                            <a:latin typeface="Cambria Math" panose="02040503050406030204" pitchFamily="18" charset="0"/>
                          </a:rPr>
                          <m:t>𝒕</m:t>
                        </m:r>
                      </m:e>
                    </m:d>
                  </m:oMath>
                </a14:m>
                <a:r>
                  <a:rPr lang="en-AU" sz="2000" b="1" dirty="0">
                    <a:solidFill>
                      <a:srgbClr val="3877AD"/>
                    </a:solidFill>
                  </a:rPr>
                  <a:t> </a:t>
                </a:r>
                <a:r>
                  <a:rPr lang="en-AU" sz="2000" b="1" dirty="0">
                    <a:solidFill>
                      <a:srgbClr val="262261"/>
                    </a:solidFill>
                  </a:rPr>
                  <a:t>does not align with </a:t>
                </a:r>
                <a14:m>
                  <m:oMath xmlns:m="http://schemas.openxmlformats.org/officeDocument/2006/math">
                    <m:r>
                      <a:rPr lang="en-AU" sz="2000" b="1">
                        <a:solidFill>
                          <a:srgbClr val="262261"/>
                        </a:solidFill>
                        <a:latin typeface="Cambria Math" panose="02040503050406030204" pitchFamily="18" charset="0"/>
                      </a:rPr>
                      <m:t>𝐈</m:t>
                    </m:r>
                    <m:d>
                      <m:dPr>
                        <m:ctrlPr>
                          <a:rPr lang="en-AU" sz="2000" b="1" i="1">
                            <a:solidFill>
                              <a:srgbClr val="262261"/>
                            </a:solidFill>
                            <a:latin typeface="Cambria Math" panose="02040503050406030204" pitchFamily="18" charset="0"/>
                          </a:rPr>
                        </m:ctrlPr>
                      </m:dPr>
                      <m:e>
                        <m:r>
                          <a:rPr lang="en-AU" sz="2000" b="1" i="1">
                            <a:solidFill>
                              <a:srgbClr val="262261"/>
                            </a:solidFill>
                            <a:latin typeface="Cambria Math" panose="02040503050406030204" pitchFamily="18" charset="0"/>
                          </a:rPr>
                          <m:t>𝒕</m:t>
                        </m:r>
                      </m:e>
                    </m:d>
                  </m:oMath>
                </a14:m>
                <a:r>
                  <a:rPr lang="en-AU" sz="2000" b="1" dirty="0">
                    <a:solidFill>
                      <a:srgbClr val="262261"/>
                    </a:solidFill>
                  </a:rPr>
                  <a:t>.</a:t>
                </a:r>
              </a:p>
            </p:txBody>
          </p:sp>
        </mc:Choice>
        <mc:Fallback xmlns="">
          <p:sp>
            <p:nvSpPr>
              <p:cNvPr id="98" name="Google Shape;98;g33ff1cc942e_0_52">
                <a:extLst>
                  <a:ext uri="{FF2B5EF4-FFF2-40B4-BE49-F238E27FC236}">
                    <a16:creationId xmlns:a16="http://schemas.microsoft.com/office/drawing/2014/main" id="{0D20CC61-BABE-03B0-3A25-33DD99235114}"/>
                  </a:ext>
                </a:extLst>
              </p:cNvPr>
              <p:cNvSpPr txBox="1">
                <a:spLocks noRot="1" noChangeAspect="1" noMove="1" noResize="1" noEditPoints="1" noAdjustHandles="1" noChangeArrowheads="1" noChangeShapeType="1" noTextEdit="1"/>
              </p:cNvSpPr>
              <p:nvPr/>
            </p:nvSpPr>
            <p:spPr>
              <a:xfrm>
                <a:off x="251192" y="1241051"/>
                <a:ext cx="11208566" cy="2880027"/>
              </a:xfrm>
              <a:prstGeom prst="rect">
                <a:avLst/>
              </a:prstGeom>
              <a:blipFill>
                <a:blip r:embed="rId4"/>
                <a:stretch>
                  <a:fillRect l="-1131" t="-6579" b="-19298"/>
                </a:stretch>
              </a:blipFill>
              <a:ln>
                <a:noFill/>
              </a:ln>
            </p:spPr>
            <p:txBody>
              <a:bodyPr/>
              <a:lstStyle/>
              <a:p>
                <a:r>
                  <a:rPr lang="en-US">
                    <a:noFill/>
                  </a:rPr>
                  <a:t> </a:t>
                </a:r>
              </a:p>
            </p:txBody>
          </p:sp>
        </mc:Fallback>
      </mc:AlternateContent>
      <p:pic>
        <p:nvPicPr>
          <p:cNvPr id="2" name="Picture 1" descr="A logo with text and a clock&#10;&#10;AI-generated content may be incorrect.">
            <a:extLst>
              <a:ext uri="{FF2B5EF4-FFF2-40B4-BE49-F238E27FC236}">
                <a16:creationId xmlns:a16="http://schemas.microsoft.com/office/drawing/2014/main" id="{C7277E19-F8B0-1FE5-9BC0-F99CB6C33850}"/>
              </a:ext>
            </a:extLst>
          </p:cNvPr>
          <p:cNvPicPr>
            <a:picLocks noChangeAspect="1"/>
          </p:cNvPicPr>
          <p:nvPr/>
        </p:nvPicPr>
        <p:blipFill>
          <a:blip r:embed="rId5">
            <a:extLst>
              <a:ext uri="{28A0092B-C50C-407E-A947-70E740481C1C}">
                <a14:useLocalDpi xmlns:a14="http://schemas.microsoft.com/office/drawing/2010/main" val="0"/>
              </a:ext>
            </a:extLst>
          </a:blip>
          <a:srcRect l="6664" t="15789" r="58672" b="16177"/>
          <a:stretch/>
        </p:blipFill>
        <p:spPr>
          <a:xfrm>
            <a:off x="10516027" y="0"/>
            <a:ext cx="1675545" cy="1122364"/>
          </a:xfrm>
          <a:prstGeom prst="rect">
            <a:avLst/>
          </a:prstGeom>
        </p:spPr>
      </p:pic>
      <p:sp>
        <p:nvSpPr>
          <p:cNvPr id="3" name="Google Shape;100;g33ff1cc942e_0_52">
            <a:extLst>
              <a:ext uri="{FF2B5EF4-FFF2-40B4-BE49-F238E27FC236}">
                <a16:creationId xmlns:a16="http://schemas.microsoft.com/office/drawing/2014/main" id="{2B11E228-6426-9FC7-1627-A8207EDA038A}"/>
              </a:ext>
            </a:extLst>
          </p:cNvPr>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AU"/>
              <a:t>21</a:t>
            </a:fld>
            <a:endParaRPr dirty="0"/>
          </a:p>
        </p:txBody>
      </p:sp>
      <p:sp>
        <p:nvSpPr>
          <p:cNvPr id="6" name="Google Shape;98;g33ff1cc942e_0_52">
            <a:extLst>
              <a:ext uri="{FF2B5EF4-FFF2-40B4-BE49-F238E27FC236}">
                <a16:creationId xmlns:a16="http://schemas.microsoft.com/office/drawing/2014/main" id="{D787AC42-26CB-D96D-1895-B0E599BA5A32}"/>
              </a:ext>
            </a:extLst>
          </p:cNvPr>
          <p:cNvSpPr txBox="1"/>
          <p:nvPr/>
        </p:nvSpPr>
        <p:spPr>
          <a:xfrm>
            <a:off x="9772784" y="4919482"/>
            <a:ext cx="2418788" cy="1506717"/>
          </a:xfrm>
          <a:prstGeom prst="rect">
            <a:avLst/>
          </a:prstGeom>
          <a:noFill/>
          <a:ln>
            <a:noFill/>
          </a:ln>
        </p:spPr>
        <p:txBody>
          <a:bodyPr spcFirstLastPara="1" wrap="square" lIns="91425" tIns="45700" rIns="91425" bIns="45700" anchor="t" anchorCtr="0">
            <a:noAutofit/>
          </a:bodyPr>
          <a:lstStyle/>
          <a:p>
            <a:pPr marR="0" lvl="0" algn="l" rtl="0">
              <a:lnSpc>
                <a:spcPct val="90000"/>
              </a:lnSpc>
              <a:spcBef>
                <a:spcPts val="0"/>
              </a:spcBef>
              <a:spcAft>
                <a:spcPts val="0"/>
              </a:spcAft>
              <a:buClr>
                <a:srgbClr val="EE3A89"/>
              </a:buClr>
              <a:buSzPts val="3000"/>
            </a:pPr>
            <a:r>
              <a:rPr lang="en-AU" sz="2000" b="1" dirty="0">
                <a:solidFill>
                  <a:srgbClr val="262261"/>
                </a:solidFill>
              </a:rPr>
              <a:t>See </a:t>
            </a:r>
            <a:r>
              <a:rPr lang="en-AU" sz="2000" b="1" dirty="0">
                <a:solidFill>
                  <a:srgbClr val="EE3A89"/>
                </a:solidFill>
              </a:rPr>
              <a:t>Eales et al. 2024. Royal Society Open Science </a:t>
            </a:r>
            <a:r>
              <a:rPr lang="en-AU" sz="2000" b="1" dirty="0">
                <a:solidFill>
                  <a:srgbClr val="262261"/>
                </a:solidFill>
              </a:rPr>
              <a:t>for further discussion</a:t>
            </a:r>
            <a:endParaRPr sz="2000" b="1" dirty="0">
              <a:solidFill>
                <a:srgbClr val="86B8CD"/>
              </a:solidFill>
            </a:endParaRPr>
          </a:p>
        </p:txBody>
      </p:sp>
      <p:pic>
        <p:nvPicPr>
          <p:cNvPr id="10" name="Picture 9" descr="A graph of a graph&#10;&#10;AI-generated content may be incorrect.">
            <a:extLst>
              <a:ext uri="{FF2B5EF4-FFF2-40B4-BE49-F238E27FC236}">
                <a16:creationId xmlns:a16="http://schemas.microsoft.com/office/drawing/2014/main" id="{A9D95990-DF81-E2C8-D915-9DE35CB5FA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5439" y="4121078"/>
            <a:ext cx="7200069" cy="2880027"/>
          </a:xfrm>
          <a:prstGeom prst="rect">
            <a:avLst/>
          </a:prstGeom>
        </p:spPr>
      </p:pic>
      <p:pic>
        <p:nvPicPr>
          <p:cNvPr id="15" name="Picture 14" descr="A graph of a graph showing time&#10;&#10;AI-generated content may be incorrect.">
            <a:extLst>
              <a:ext uri="{FF2B5EF4-FFF2-40B4-BE49-F238E27FC236}">
                <a16:creationId xmlns:a16="http://schemas.microsoft.com/office/drawing/2014/main" id="{D3E631CA-EA62-8624-B93F-BCCE484F12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55439" y="4121078"/>
            <a:ext cx="7200069" cy="2880028"/>
          </a:xfrm>
          <a:prstGeom prst="rect">
            <a:avLst/>
          </a:prstGeom>
        </p:spPr>
      </p:pic>
      <p:sp>
        <p:nvSpPr>
          <p:cNvPr id="14" name="Google Shape;98;g33ff1cc942e_0_52">
            <a:extLst>
              <a:ext uri="{FF2B5EF4-FFF2-40B4-BE49-F238E27FC236}">
                <a16:creationId xmlns:a16="http://schemas.microsoft.com/office/drawing/2014/main" id="{0E632949-EB8C-ABB9-FD4D-8C45D456BB1A}"/>
              </a:ext>
            </a:extLst>
          </p:cNvPr>
          <p:cNvSpPr txBox="1"/>
          <p:nvPr/>
        </p:nvSpPr>
        <p:spPr>
          <a:xfrm>
            <a:off x="2840483" y="4359513"/>
            <a:ext cx="1482085" cy="628946"/>
          </a:xfrm>
          <a:prstGeom prst="rect">
            <a:avLst/>
          </a:prstGeom>
          <a:noFill/>
          <a:ln w="38100">
            <a:solidFill>
              <a:srgbClr val="262261"/>
            </a:solidFill>
          </a:ln>
        </p:spPr>
        <p:txBody>
          <a:bodyPr spcFirstLastPara="1" wrap="square" lIns="91425" tIns="45700" rIns="91425" bIns="45700" anchor="t" anchorCtr="0">
            <a:noAutofit/>
          </a:bodyPr>
          <a:lstStyle/>
          <a:p>
            <a:pPr marR="0" lvl="0" algn="l" rtl="0">
              <a:lnSpc>
                <a:spcPct val="90000"/>
              </a:lnSpc>
              <a:spcBef>
                <a:spcPts val="0"/>
              </a:spcBef>
              <a:spcAft>
                <a:spcPts val="0"/>
              </a:spcAft>
              <a:buClr>
                <a:srgbClr val="EE3A89"/>
              </a:buClr>
              <a:buSzPts val="3000"/>
            </a:pPr>
            <a:r>
              <a:rPr lang="en-AU" sz="2000" b="1" dirty="0">
                <a:solidFill>
                  <a:srgbClr val="EE3A89"/>
                </a:solidFill>
              </a:rPr>
              <a:t>Infections</a:t>
            </a:r>
          </a:p>
          <a:p>
            <a:pPr marR="0" lvl="0" algn="l" rtl="0">
              <a:lnSpc>
                <a:spcPct val="90000"/>
              </a:lnSpc>
              <a:spcBef>
                <a:spcPts val="0"/>
              </a:spcBef>
              <a:spcAft>
                <a:spcPts val="0"/>
              </a:spcAft>
              <a:buClr>
                <a:srgbClr val="EE3A89"/>
              </a:buClr>
              <a:buSzPts val="3000"/>
            </a:pPr>
            <a:r>
              <a:rPr lang="en-AU" sz="2000" b="1" dirty="0">
                <a:solidFill>
                  <a:srgbClr val="262261"/>
                </a:solidFill>
              </a:rPr>
              <a:t>Cases</a:t>
            </a:r>
          </a:p>
        </p:txBody>
      </p:sp>
      <p:sp>
        <p:nvSpPr>
          <p:cNvPr id="5" name="TextBox 4">
            <a:extLst>
              <a:ext uri="{FF2B5EF4-FFF2-40B4-BE49-F238E27FC236}">
                <a16:creationId xmlns:a16="http://schemas.microsoft.com/office/drawing/2014/main" id="{28BF9537-412D-9C61-856D-496D5BACC3CB}"/>
              </a:ext>
            </a:extLst>
          </p:cNvPr>
          <p:cNvSpPr txBox="1"/>
          <p:nvPr/>
        </p:nvSpPr>
        <p:spPr>
          <a:xfrm>
            <a:off x="1267123" y="2523310"/>
            <a:ext cx="2446867" cy="590931"/>
          </a:xfrm>
          <a:prstGeom prst="rect">
            <a:avLst/>
          </a:prstGeom>
          <a:noFill/>
        </p:spPr>
        <p:txBody>
          <a:bodyPr wrap="square">
            <a:spAutoFit/>
          </a:bodyPr>
          <a:lstStyle/>
          <a:p>
            <a:pPr lvl="1">
              <a:lnSpc>
                <a:spcPct val="90000"/>
              </a:lnSpc>
              <a:buClr>
                <a:srgbClr val="EE3A89"/>
              </a:buClr>
              <a:buSzPts val="3000"/>
            </a:pPr>
            <a:r>
              <a:rPr lang="en-AU" b="1" dirty="0">
                <a:solidFill>
                  <a:srgbClr val="3877AD"/>
                </a:solidFill>
              </a:rPr>
              <a:t>Cases on current day</a:t>
            </a:r>
            <a:endParaRPr lang="en-AU" sz="1800" b="1" dirty="0">
              <a:solidFill>
                <a:srgbClr val="3877AD"/>
              </a:solidFill>
            </a:endParaRPr>
          </a:p>
        </p:txBody>
      </p:sp>
      <p:sp>
        <p:nvSpPr>
          <p:cNvPr id="9" name="TextBox 8">
            <a:extLst>
              <a:ext uri="{FF2B5EF4-FFF2-40B4-BE49-F238E27FC236}">
                <a16:creationId xmlns:a16="http://schemas.microsoft.com/office/drawing/2014/main" id="{03CB0DCD-FA9C-A8A2-C0E7-F9A025775A8D}"/>
              </a:ext>
            </a:extLst>
          </p:cNvPr>
          <p:cNvSpPr txBox="1"/>
          <p:nvPr/>
        </p:nvSpPr>
        <p:spPr>
          <a:xfrm>
            <a:off x="8523843" y="2032051"/>
            <a:ext cx="3187106" cy="646331"/>
          </a:xfrm>
          <a:prstGeom prst="rect">
            <a:avLst/>
          </a:prstGeom>
          <a:noFill/>
        </p:spPr>
        <p:txBody>
          <a:bodyPr wrap="square">
            <a:spAutoFit/>
          </a:bodyPr>
          <a:lstStyle/>
          <a:p>
            <a:r>
              <a:rPr lang="en-AU" b="1" dirty="0">
                <a:solidFill>
                  <a:srgbClr val="EE3A89"/>
                </a:solidFill>
              </a:rPr>
              <a:t>Distribution of d</a:t>
            </a:r>
            <a:r>
              <a:rPr lang="en-AU" sz="1800" b="1" dirty="0">
                <a:solidFill>
                  <a:srgbClr val="EE3A89"/>
                </a:solidFill>
              </a:rPr>
              <a:t>elays from infection to confirmed case</a:t>
            </a:r>
            <a:endParaRPr lang="en-AU" dirty="0"/>
          </a:p>
        </p:txBody>
      </p:sp>
      <p:sp>
        <p:nvSpPr>
          <p:cNvPr id="12" name="TextBox 11">
            <a:extLst>
              <a:ext uri="{FF2B5EF4-FFF2-40B4-BE49-F238E27FC236}">
                <a16:creationId xmlns:a16="http://schemas.microsoft.com/office/drawing/2014/main" id="{6F90A8D2-E187-C3AA-7B74-0B8270B0D91D}"/>
              </a:ext>
            </a:extLst>
          </p:cNvPr>
          <p:cNvSpPr txBox="1"/>
          <p:nvPr/>
        </p:nvSpPr>
        <p:spPr>
          <a:xfrm>
            <a:off x="7733645" y="2941738"/>
            <a:ext cx="3248533" cy="646331"/>
          </a:xfrm>
          <a:prstGeom prst="rect">
            <a:avLst/>
          </a:prstGeom>
          <a:noFill/>
        </p:spPr>
        <p:txBody>
          <a:bodyPr wrap="square">
            <a:spAutoFit/>
          </a:bodyPr>
          <a:lstStyle/>
          <a:p>
            <a:r>
              <a:rPr lang="en-AU" sz="1800" b="1" dirty="0">
                <a:solidFill>
                  <a:srgbClr val="262261"/>
                </a:solidFill>
              </a:rPr>
              <a:t>Infection incidence on previous days</a:t>
            </a:r>
            <a:endParaRPr lang="en-AU" dirty="0"/>
          </a:p>
        </p:txBody>
      </p:sp>
      <p:cxnSp>
        <p:nvCxnSpPr>
          <p:cNvPr id="16" name="Straight Arrow Connector 15">
            <a:extLst>
              <a:ext uri="{FF2B5EF4-FFF2-40B4-BE49-F238E27FC236}">
                <a16:creationId xmlns:a16="http://schemas.microsoft.com/office/drawing/2014/main" id="{51BCECD9-7760-8889-C069-AD2DDE480433}"/>
              </a:ext>
            </a:extLst>
          </p:cNvPr>
          <p:cNvCxnSpPr/>
          <p:nvPr/>
        </p:nvCxnSpPr>
        <p:spPr>
          <a:xfrm>
            <a:off x="3259667" y="2777067"/>
            <a:ext cx="1062901" cy="0"/>
          </a:xfrm>
          <a:prstGeom prst="straightConnector1">
            <a:avLst/>
          </a:prstGeom>
          <a:ln w="38100">
            <a:solidFill>
              <a:srgbClr val="3877AD"/>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DE267BA-46E1-3D35-EBA3-26001458D77E}"/>
              </a:ext>
            </a:extLst>
          </p:cNvPr>
          <p:cNvCxnSpPr>
            <a:cxnSpLocks/>
          </p:cNvCxnSpPr>
          <p:nvPr/>
        </p:nvCxnSpPr>
        <p:spPr>
          <a:xfrm flipH="1">
            <a:off x="7222067" y="2315837"/>
            <a:ext cx="1255945" cy="353873"/>
          </a:xfrm>
          <a:prstGeom prst="straightConnector1">
            <a:avLst/>
          </a:prstGeom>
          <a:ln w="38100">
            <a:solidFill>
              <a:srgbClr val="EE3A89"/>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B2A1EE2-51C1-FD42-CE20-D798E1D1C093}"/>
              </a:ext>
            </a:extLst>
          </p:cNvPr>
          <p:cNvCxnSpPr>
            <a:cxnSpLocks/>
          </p:cNvCxnSpPr>
          <p:nvPr/>
        </p:nvCxnSpPr>
        <p:spPr>
          <a:xfrm flipH="1" flipV="1">
            <a:off x="6426200" y="2980267"/>
            <a:ext cx="1307445" cy="255807"/>
          </a:xfrm>
          <a:prstGeom prst="straightConnector1">
            <a:avLst/>
          </a:prstGeom>
          <a:ln w="38100">
            <a:solidFill>
              <a:srgbClr val="26226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2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6">
          <a:extLst>
            <a:ext uri="{FF2B5EF4-FFF2-40B4-BE49-F238E27FC236}">
              <a16:creationId xmlns:a16="http://schemas.microsoft.com/office/drawing/2014/main" id="{B8F0F949-330B-18DD-0900-0B5F561D7A66}"/>
            </a:ext>
          </a:extLst>
        </p:cNvPr>
        <p:cNvGrpSpPr/>
        <p:nvPr/>
      </p:nvGrpSpPr>
      <p:grpSpPr>
        <a:xfrm>
          <a:off x="0" y="0"/>
          <a:ext cx="0" cy="0"/>
          <a:chOff x="0" y="0"/>
          <a:chExt cx="0" cy="0"/>
        </a:xfrm>
      </p:grpSpPr>
      <p:sp>
        <p:nvSpPr>
          <p:cNvPr id="97" name="Google Shape;97;g33ff1cc942e_0_52">
            <a:extLst>
              <a:ext uri="{FF2B5EF4-FFF2-40B4-BE49-F238E27FC236}">
                <a16:creationId xmlns:a16="http://schemas.microsoft.com/office/drawing/2014/main" id="{C07B43DF-4515-E98E-6CAF-5511395CE0F0}"/>
              </a:ext>
            </a:extLst>
          </p:cNvPr>
          <p:cNvSpPr txBox="1">
            <a:spLocks noGrp="1"/>
          </p:cNvSpPr>
          <p:nvPr>
            <p:ph type="title"/>
          </p:nvPr>
        </p:nvSpPr>
        <p:spPr>
          <a:xfrm>
            <a:off x="1" y="0"/>
            <a:ext cx="108888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261"/>
              </a:buClr>
              <a:buSzPts val="3600"/>
              <a:buFont typeface="Arial"/>
              <a:buNone/>
            </a:pPr>
            <a:r>
              <a:rPr lang="en-AU" sz="3600" b="1" dirty="0">
                <a:solidFill>
                  <a:srgbClr val="262261"/>
                </a:solidFill>
              </a:rPr>
              <a:t>Relationship between downstream time series and infection incidence</a:t>
            </a:r>
            <a:endParaRPr dirty="0">
              <a:solidFill>
                <a:srgbClr val="262261"/>
              </a:solidFill>
              <a:highlight>
                <a:srgbClr val="FFFF00"/>
              </a:highlight>
            </a:endParaRPr>
          </a:p>
        </p:txBody>
      </p:sp>
      <p:pic>
        <p:nvPicPr>
          <p:cNvPr id="2" name="Picture 1" descr="A logo with text and a clock&#10;&#10;AI-generated content may be incorrect.">
            <a:extLst>
              <a:ext uri="{FF2B5EF4-FFF2-40B4-BE49-F238E27FC236}">
                <a16:creationId xmlns:a16="http://schemas.microsoft.com/office/drawing/2014/main" id="{80DEE4FF-5771-7762-EC8D-C52E6B358516}"/>
              </a:ext>
            </a:extLst>
          </p:cNvPr>
          <p:cNvPicPr>
            <a:picLocks noChangeAspect="1"/>
          </p:cNvPicPr>
          <p:nvPr/>
        </p:nvPicPr>
        <p:blipFill>
          <a:blip r:embed="rId4">
            <a:extLst>
              <a:ext uri="{28A0092B-C50C-407E-A947-70E740481C1C}">
                <a14:useLocalDpi xmlns:a14="http://schemas.microsoft.com/office/drawing/2010/main" val="0"/>
              </a:ext>
            </a:extLst>
          </a:blip>
          <a:srcRect l="6664" t="15789" r="58672" b="16177"/>
          <a:stretch/>
        </p:blipFill>
        <p:spPr>
          <a:xfrm>
            <a:off x="10516027" y="0"/>
            <a:ext cx="1675545" cy="1122364"/>
          </a:xfrm>
          <a:prstGeom prst="rect">
            <a:avLst/>
          </a:prstGeom>
        </p:spPr>
      </p:pic>
      <p:sp>
        <p:nvSpPr>
          <p:cNvPr id="3" name="Google Shape;100;g33ff1cc942e_0_52">
            <a:extLst>
              <a:ext uri="{FF2B5EF4-FFF2-40B4-BE49-F238E27FC236}">
                <a16:creationId xmlns:a16="http://schemas.microsoft.com/office/drawing/2014/main" id="{1519FF51-6DB2-58A4-99F2-64D7D5675C1D}"/>
              </a:ext>
            </a:extLst>
          </p:cNvPr>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AU"/>
              <a:t>22</a:t>
            </a:fld>
            <a:endParaRPr dirty="0"/>
          </a:p>
        </p:txBody>
      </p:sp>
      <p:sp>
        <p:nvSpPr>
          <p:cNvPr id="5" name="Google Shape;98;g33ff1cc942e_0_52">
            <a:extLst>
              <a:ext uri="{FF2B5EF4-FFF2-40B4-BE49-F238E27FC236}">
                <a16:creationId xmlns:a16="http://schemas.microsoft.com/office/drawing/2014/main" id="{6BBF1DA8-F66A-7323-FD06-23E8E00CC1E4}"/>
              </a:ext>
            </a:extLst>
          </p:cNvPr>
          <p:cNvSpPr txBox="1"/>
          <p:nvPr/>
        </p:nvSpPr>
        <p:spPr>
          <a:xfrm>
            <a:off x="9102335" y="5600810"/>
            <a:ext cx="2706265" cy="902756"/>
          </a:xfrm>
          <a:prstGeom prst="rect">
            <a:avLst/>
          </a:prstGeom>
          <a:noFill/>
          <a:ln>
            <a:noFill/>
          </a:ln>
        </p:spPr>
        <p:txBody>
          <a:bodyPr spcFirstLastPara="1" wrap="square" lIns="91425" tIns="45700" rIns="91425" bIns="45700" anchor="t" anchorCtr="0">
            <a:noAutofit/>
          </a:bodyPr>
          <a:lstStyle/>
          <a:p>
            <a:pPr marR="0" lvl="0" algn="l" rtl="0">
              <a:lnSpc>
                <a:spcPct val="90000"/>
              </a:lnSpc>
              <a:spcBef>
                <a:spcPts val="0"/>
              </a:spcBef>
              <a:spcAft>
                <a:spcPts val="0"/>
              </a:spcAft>
              <a:buClr>
                <a:srgbClr val="EE3A89"/>
              </a:buClr>
              <a:buSzPts val="3000"/>
            </a:pPr>
            <a:r>
              <a:rPr lang="en-AU" sz="2000" b="1" dirty="0">
                <a:solidFill>
                  <a:srgbClr val="262261"/>
                </a:solidFill>
              </a:rPr>
              <a:t>See </a:t>
            </a:r>
            <a:r>
              <a:rPr lang="en-AU" sz="2000" b="1" dirty="0">
                <a:solidFill>
                  <a:srgbClr val="EE3A89"/>
                </a:solidFill>
              </a:rPr>
              <a:t>Eales et al. 2024. Epidemics </a:t>
            </a:r>
            <a:r>
              <a:rPr lang="en-AU" sz="2000" b="1" dirty="0">
                <a:solidFill>
                  <a:srgbClr val="262261"/>
                </a:solidFill>
              </a:rPr>
              <a:t>for further discussion</a:t>
            </a:r>
            <a:endParaRPr sz="2000" b="1" dirty="0">
              <a:solidFill>
                <a:srgbClr val="262261"/>
              </a:solidFill>
            </a:endParaRPr>
          </a:p>
        </p:txBody>
      </p:sp>
      <p:pic>
        <p:nvPicPr>
          <p:cNvPr id="7" name="Picture 6" descr="A graph of a graph&#10;&#10;AI-generated content may be incorrect.">
            <a:extLst>
              <a:ext uri="{FF2B5EF4-FFF2-40B4-BE49-F238E27FC236}">
                <a16:creationId xmlns:a16="http://schemas.microsoft.com/office/drawing/2014/main" id="{D68E3A1F-BA72-9BA1-8EBC-77FD49E91C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567" y="3753916"/>
            <a:ext cx="8685500" cy="3104084"/>
          </a:xfrm>
          <a:prstGeom prst="rect">
            <a:avLst/>
          </a:prstGeom>
        </p:spPr>
      </p:pic>
      <mc:AlternateContent xmlns:mc="http://schemas.openxmlformats.org/markup-compatibility/2006" xmlns:a14="http://schemas.microsoft.com/office/drawing/2010/main">
        <mc:Choice Requires="a14">
          <p:sp>
            <p:nvSpPr>
              <p:cNvPr id="8" name="Google Shape;98;g33ff1cc942e_0_52">
                <a:extLst>
                  <a:ext uri="{FF2B5EF4-FFF2-40B4-BE49-F238E27FC236}">
                    <a16:creationId xmlns:a16="http://schemas.microsoft.com/office/drawing/2014/main" id="{03E7CA2E-17F0-97F8-4A57-F1F6F3D699F4}"/>
                  </a:ext>
                </a:extLst>
              </p:cNvPr>
              <p:cNvSpPr txBox="1"/>
              <p:nvPr/>
            </p:nvSpPr>
            <p:spPr>
              <a:xfrm>
                <a:off x="2465099" y="3978983"/>
                <a:ext cx="962948" cy="645234"/>
              </a:xfrm>
              <a:prstGeom prst="rect">
                <a:avLst/>
              </a:prstGeom>
              <a:noFill/>
              <a:ln>
                <a:noFill/>
              </a:ln>
            </p:spPr>
            <p:txBody>
              <a:bodyPr spcFirstLastPara="1" wrap="square" lIns="91425" tIns="45700" rIns="91425" bIns="45700" anchor="t" anchorCtr="0">
                <a:noAutofit/>
              </a:bodyPr>
              <a:lstStyle/>
              <a:p>
                <a:pPr marR="0" lvl="0" algn="l" rtl="0">
                  <a:lnSpc>
                    <a:spcPct val="90000"/>
                  </a:lnSpc>
                  <a:spcBef>
                    <a:spcPts val="0"/>
                  </a:spcBef>
                  <a:spcAft>
                    <a:spcPts val="0"/>
                  </a:spcAft>
                  <a:buClr>
                    <a:srgbClr val="EE3A89"/>
                  </a:buClr>
                  <a:buSzPts val="3000"/>
                </a:pPr>
                <a14:m>
                  <m:oMathPara xmlns:m="http://schemas.openxmlformats.org/officeDocument/2006/math">
                    <m:oMathParaPr>
                      <m:jc m:val="centerGroup"/>
                    </m:oMathParaPr>
                    <m:oMath xmlns:m="http://schemas.openxmlformats.org/officeDocument/2006/math">
                      <m:sSub>
                        <m:sSubPr>
                          <m:ctrlPr>
                            <a:rPr lang="en-AU" sz="2000" b="1" i="1" smtClean="0">
                              <a:solidFill>
                                <a:srgbClr val="262261"/>
                              </a:solidFill>
                              <a:latin typeface="Cambria Math" panose="02040503050406030204" pitchFamily="18" charset="0"/>
                            </a:rPr>
                          </m:ctrlPr>
                        </m:sSubPr>
                        <m:e>
                          <m:r>
                            <a:rPr lang="en-AU" sz="2000" b="1" i="1" smtClean="0">
                              <a:solidFill>
                                <a:srgbClr val="262261"/>
                              </a:solidFill>
                              <a:latin typeface="Cambria Math" panose="02040503050406030204" pitchFamily="18" charset="0"/>
                            </a:rPr>
                            <m:t>𝑹</m:t>
                          </m:r>
                        </m:e>
                        <m:sub>
                          <m:r>
                            <a:rPr lang="en-AU" sz="2000" b="1" i="1" smtClean="0">
                              <a:solidFill>
                                <a:srgbClr val="262261"/>
                              </a:solidFill>
                              <a:latin typeface="Cambria Math" panose="02040503050406030204" pitchFamily="18" charset="0"/>
                            </a:rPr>
                            <m:t>𝒆</m:t>
                          </m:r>
                        </m:sub>
                      </m:sSub>
                      <m:d>
                        <m:dPr>
                          <m:ctrlPr>
                            <a:rPr lang="en-AU" sz="2000" b="1" i="1" smtClean="0">
                              <a:solidFill>
                                <a:srgbClr val="262261"/>
                              </a:solidFill>
                              <a:latin typeface="Cambria Math" panose="02040503050406030204" pitchFamily="18" charset="0"/>
                            </a:rPr>
                          </m:ctrlPr>
                        </m:dPr>
                        <m:e>
                          <m:r>
                            <a:rPr lang="en-AU" sz="2000" b="1" i="1" smtClean="0">
                              <a:solidFill>
                                <a:srgbClr val="262261"/>
                              </a:solidFill>
                              <a:latin typeface="Cambria Math" panose="02040503050406030204" pitchFamily="18" charset="0"/>
                            </a:rPr>
                            <m:t>𝒕</m:t>
                          </m:r>
                        </m:e>
                      </m:d>
                    </m:oMath>
                  </m:oMathPara>
                </a14:m>
                <a:endParaRPr sz="2000" b="1" dirty="0">
                  <a:solidFill>
                    <a:srgbClr val="86B8CD"/>
                  </a:solidFill>
                </a:endParaRPr>
              </a:p>
            </p:txBody>
          </p:sp>
        </mc:Choice>
        <mc:Fallback xmlns="">
          <p:sp>
            <p:nvSpPr>
              <p:cNvPr id="8" name="Google Shape;98;g33ff1cc942e_0_52">
                <a:extLst>
                  <a:ext uri="{FF2B5EF4-FFF2-40B4-BE49-F238E27FC236}">
                    <a16:creationId xmlns:a16="http://schemas.microsoft.com/office/drawing/2014/main" id="{03E7CA2E-17F0-97F8-4A57-F1F6F3D699F4}"/>
                  </a:ext>
                </a:extLst>
              </p:cNvPr>
              <p:cNvSpPr txBox="1">
                <a:spLocks noRot="1" noChangeAspect="1" noMove="1" noResize="1" noEditPoints="1" noAdjustHandles="1" noChangeArrowheads="1" noChangeShapeType="1" noTextEdit="1"/>
              </p:cNvSpPr>
              <p:nvPr/>
            </p:nvSpPr>
            <p:spPr>
              <a:xfrm>
                <a:off x="2465099" y="3978983"/>
                <a:ext cx="962948" cy="645234"/>
              </a:xfrm>
              <a:prstGeom prst="rect">
                <a:avLst/>
              </a:prstGeom>
              <a:blipFill>
                <a:blip r:embed="rId6"/>
                <a:stretch>
                  <a:fillRect/>
                </a:stretch>
              </a:blipFill>
              <a:ln>
                <a:noFill/>
              </a:ln>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98" name="Google Shape;98;g33ff1cc942e_0_52">
                <a:extLst>
                  <a:ext uri="{FF2B5EF4-FFF2-40B4-BE49-F238E27FC236}">
                    <a16:creationId xmlns:a16="http://schemas.microsoft.com/office/drawing/2014/main" id="{C0451617-E64E-9F41-1C56-ECBECC9CECBD}"/>
                  </a:ext>
                </a:extLst>
              </p:cNvPr>
              <p:cNvSpPr txBox="1"/>
              <p:nvPr/>
            </p:nvSpPr>
            <p:spPr>
              <a:xfrm>
                <a:off x="314567" y="1436868"/>
                <a:ext cx="11208566" cy="2099164"/>
              </a:xfrm>
              <a:prstGeom prst="rect">
                <a:avLst/>
              </a:prstGeom>
              <a:noFill/>
              <a:ln>
                <a:noFill/>
              </a:ln>
            </p:spPr>
            <p:txBody>
              <a:bodyPr spcFirstLastPara="1" wrap="square" lIns="91425" tIns="45700" rIns="91425" bIns="45700" anchor="t" anchorCtr="0">
                <a:noAutofit/>
              </a:bodyPr>
              <a:lstStyle/>
              <a:p>
                <a:pPr lvl="1">
                  <a:lnSpc>
                    <a:spcPct val="90000"/>
                  </a:lnSpc>
                  <a:buClr>
                    <a:srgbClr val="EE3A89"/>
                  </a:buClr>
                  <a:buSzPts val="3000"/>
                </a:pPr>
                <a:endParaRPr lang="en-AU" sz="2000" b="1" dirty="0">
                  <a:solidFill>
                    <a:srgbClr val="262261"/>
                  </a:solidFill>
                </a:endParaRPr>
              </a:p>
              <a:p>
                <a:pPr marL="342900" indent="-342900">
                  <a:lnSpc>
                    <a:spcPct val="90000"/>
                  </a:lnSpc>
                  <a:buClr>
                    <a:srgbClr val="EE3A89"/>
                  </a:buClr>
                  <a:buSzPts val="3000"/>
                  <a:buFont typeface="Arial" panose="020B0604020202020204" pitchFamily="34" charset="0"/>
                  <a:buChar char="•"/>
                </a:pPr>
                <a:r>
                  <a:rPr lang="en-AU" sz="2000" b="1" dirty="0">
                    <a:solidFill>
                      <a:srgbClr val="262261"/>
                    </a:solidFill>
                  </a:rPr>
                  <a:t>Estimates of </a:t>
                </a:r>
                <a14:m>
                  <m:oMath xmlns:m="http://schemas.openxmlformats.org/officeDocument/2006/math">
                    <m:sSub>
                      <m:sSubPr>
                        <m:ctrlPr>
                          <a:rPr lang="en-AU" sz="2000" b="1" i="1" smtClean="0">
                            <a:solidFill>
                              <a:srgbClr val="262261"/>
                            </a:solidFill>
                            <a:latin typeface="Cambria Math" panose="02040503050406030204" pitchFamily="18" charset="0"/>
                          </a:rPr>
                        </m:ctrlPr>
                      </m:sSubPr>
                      <m:e>
                        <m:r>
                          <a:rPr lang="en-AU" sz="2000" b="1" i="1" smtClean="0">
                            <a:solidFill>
                              <a:srgbClr val="262261"/>
                            </a:solidFill>
                            <a:latin typeface="Cambria Math" panose="02040503050406030204" pitchFamily="18" charset="0"/>
                          </a:rPr>
                          <m:t>𝑹</m:t>
                        </m:r>
                      </m:e>
                      <m:sub>
                        <m:r>
                          <a:rPr lang="en-AU" sz="2000" b="1" i="1" smtClean="0">
                            <a:solidFill>
                              <a:srgbClr val="262261"/>
                            </a:solidFill>
                            <a:latin typeface="Cambria Math" panose="02040503050406030204" pitchFamily="18" charset="0"/>
                          </a:rPr>
                          <m:t>𝒆</m:t>
                        </m:r>
                      </m:sub>
                    </m:sSub>
                    <m:d>
                      <m:dPr>
                        <m:ctrlPr>
                          <a:rPr lang="en-AU" sz="2000" b="1" i="1" smtClean="0">
                            <a:solidFill>
                              <a:srgbClr val="262261"/>
                            </a:solidFill>
                            <a:latin typeface="Cambria Math" panose="02040503050406030204" pitchFamily="18" charset="0"/>
                          </a:rPr>
                        </m:ctrlPr>
                      </m:dPr>
                      <m:e>
                        <m:r>
                          <a:rPr lang="en-AU" sz="2000" b="1" i="1" smtClean="0">
                            <a:solidFill>
                              <a:srgbClr val="262261"/>
                            </a:solidFill>
                            <a:latin typeface="Cambria Math" panose="02040503050406030204" pitchFamily="18" charset="0"/>
                          </a:rPr>
                          <m:t>𝒕</m:t>
                        </m:r>
                      </m:e>
                    </m:d>
                  </m:oMath>
                </a14:m>
                <a:r>
                  <a:rPr lang="en-AU" sz="2000" b="1" dirty="0">
                    <a:solidFill>
                      <a:srgbClr val="262261"/>
                    </a:solidFill>
                  </a:rPr>
                  <a:t> and </a:t>
                </a:r>
                <a14:m>
                  <m:oMath xmlns:m="http://schemas.openxmlformats.org/officeDocument/2006/math">
                    <m:r>
                      <a:rPr lang="en-AU" sz="2000" b="1" i="0" smtClean="0">
                        <a:solidFill>
                          <a:srgbClr val="262261"/>
                        </a:solidFill>
                        <a:latin typeface="Cambria Math" panose="02040503050406030204" pitchFamily="18" charset="0"/>
                      </a:rPr>
                      <m:t>𝐫</m:t>
                    </m:r>
                    <m:d>
                      <m:dPr>
                        <m:ctrlPr>
                          <a:rPr lang="en-AU" sz="2000" b="1" i="1">
                            <a:solidFill>
                              <a:srgbClr val="262261"/>
                            </a:solidFill>
                            <a:latin typeface="Cambria Math" panose="02040503050406030204" pitchFamily="18" charset="0"/>
                          </a:rPr>
                        </m:ctrlPr>
                      </m:dPr>
                      <m:e>
                        <m:r>
                          <a:rPr lang="en-AU" sz="2000" b="1" i="1">
                            <a:solidFill>
                              <a:srgbClr val="262261"/>
                            </a:solidFill>
                            <a:latin typeface="Cambria Math" panose="02040503050406030204" pitchFamily="18" charset="0"/>
                          </a:rPr>
                          <m:t>𝒕</m:t>
                        </m:r>
                      </m:e>
                    </m:d>
                  </m:oMath>
                </a14:m>
                <a:r>
                  <a:rPr lang="en-AU" sz="2000" b="1" dirty="0">
                    <a:solidFill>
                      <a:srgbClr val="262261"/>
                    </a:solidFill>
                  </a:rPr>
                  <a:t> may be biased if estimated from epidemic time series without accounting for delay distributions:</a:t>
                </a:r>
              </a:p>
              <a:p>
                <a:pPr marL="800100" lvl="1" indent="-342900">
                  <a:lnSpc>
                    <a:spcPct val="90000"/>
                  </a:lnSpc>
                  <a:buClr>
                    <a:srgbClr val="EE3A89"/>
                  </a:buClr>
                  <a:buSzPts val="3000"/>
                  <a:buFont typeface="Arial" panose="020B0604020202020204" pitchFamily="34" charset="0"/>
                  <a:buChar char="•"/>
                </a:pPr>
                <a:r>
                  <a:rPr lang="en-AU" sz="2000" b="1" dirty="0">
                    <a:solidFill>
                      <a:srgbClr val="262261"/>
                    </a:solidFill>
                  </a:rPr>
                  <a:t>Time from infection to being identified as a case</a:t>
                </a:r>
              </a:p>
              <a:p>
                <a:pPr marL="800100" lvl="1" indent="-342900">
                  <a:lnSpc>
                    <a:spcPct val="90000"/>
                  </a:lnSpc>
                  <a:buClr>
                    <a:srgbClr val="EE3A89"/>
                  </a:buClr>
                  <a:buSzPts val="3000"/>
                  <a:buFont typeface="Arial" panose="020B0604020202020204" pitchFamily="34" charset="0"/>
                  <a:buChar char="•"/>
                </a:pPr>
                <a:r>
                  <a:rPr lang="en-AU" sz="2000" b="1" dirty="0">
                    <a:solidFill>
                      <a:srgbClr val="262261"/>
                    </a:solidFill>
                  </a:rPr>
                  <a:t>Time from infection to hospitalisation</a:t>
                </a:r>
              </a:p>
              <a:p>
                <a:pPr marL="800100" lvl="1" indent="-342900">
                  <a:lnSpc>
                    <a:spcPct val="90000"/>
                  </a:lnSpc>
                  <a:buClr>
                    <a:srgbClr val="EE3A89"/>
                  </a:buClr>
                  <a:buSzPts val="3000"/>
                  <a:buFont typeface="Arial" panose="020B0604020202020204" pitchFamily="34" charset="0"/>
                  <a:buChar char="•"/>
                </a:pPr>
                <a:r>
                  <a:rPr lang="en-AU" sz="2000" b="1" dirty="0">
                    <a:solidFill>
                      <a:srgbClr val="262261"/>
                    </a:solidFill>
                  </a:rPr>
                  <a:t>Time from infection to death</a:t>
                </a:r>
              </a:p>
              <a:p>
                <a:pPr marL="800100" lvl="1" indent="-342900">
                  <a:lnSpc>
                    <a:spcPct val="90000"/>
                  </a:lnSpc>
                  <a:buClr>
                    <a:srgbClr val="EE3A89"/>
                  </a:buClr>
                  <a:buSzPts val="3000"/>
                  <a:buFont typeface="Arial" panose="020B0604020202020204" pitchFamily="34" charset="0"/>
                  <a:buChar char="•"/>
                </a:pPr>
                <a:r>
                  <a:rPr lang="en-AU" sz="2000" b="1" dirty="0">
                    <a:solidFill>
                      <a:srgbClr val="262261"/>
                    </a:solidFill>
                  </a:rPr>
                  <a:t>Time from infection to test positivity (prevalence)</a:t>
                </a:r>
              </a:p>
            </p:txBody>
          </p:sp>
        </mc:Choice>
        <mc:Fallback xmlns="">
          <p:sp>
            <p:nvSpPr>
              <p:cNvPr id="98" name="Google Shape;98;g33ff1cc942e_0_52">
                <a:extLst>
                  <a:ext uri="{FF2B5EF4-FFF2-40B4-BE49-F238E27FC236}">
                    <a16:creationId xmlns:a16="http://schemas.microsoft.com/office/drawing/2014/main" id="{C0451617-E64E-9F41-1C56-ECBECC9CECBD}"/>
                  </a:ext>
                </a:extLst>
              </p:cNvPr>
              <p:cNvSpPr txBox="1">
                <a:spLocks noRot="1" noChangeAspect="1" noMove="1" noResize="1" noEditPoints="1" noAdjustHandles="1" noChangeArrowheads="1" noChangeShapeType="1" noTextEdit="1"/>
              </p:cNvSpPr>
              <p:nvPr/>
            </p:nvSpPr>
            <p:spPr>
              <a:xfrm>
                <a:off x="314567" y="1436868"/>
                <a:ext cx="11208566" cy="2099164"/>
              </a:xfrm>
              <a:prstGeom prst="rect">
                <a:avLst/>
              </a:prstGeom>
              <a:blipFill>
                <a:blip r:embed="rId7"/>
                <a:stretch>
                  <a:fillRect l="-1143" r="-1034" b="-5233"/>
                </a:stretch>
              </a:blipFill>
              <a:ln>
                <a:noFill/>
              </a:ln>
            </p:spPr>
            <p:txBody>
              <a:bodyPr/>
              <a:lstStyle/>
              <a:p>
                <a:r>
                  <a:rPr lang="en-AU">
                    <a:noFill/>
                  </a:rPr>
                  <a:t> </a:t>
                </a:r>
              </a:p>
            </p:txBody>
          </p:sp>
        </mc:Fallback>
      </mc:AlternateContent>
      <p:sp>
        <p:nvSpPr>
          <p:cNvPr id="6" name="Rectangle 5">
            <a:extLst>
              <a:ext uri="{FF2B5EF4-FFF2-40B4-BE49-F238E27FC236}">
                <a16:creationId xmlns:a16="http://schemas.microsoft.com/office/drawing/2014/main" id="{C515C3CB-4B5F-1E4A-E4C7-DE852143C843}"/>
              </a:ext>
            </a:extLst>
          </p:cNvPr>
          <p:cNvSpPr/>
          <p:nvPr/>
        </p:nvSpPr>
        <p:spPr>
          <a:xfrm>
            <a:off x="7584141" y="3961472"/>
            <a:ext cx="1262700" cy="16232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Google Shape;98;g33ff1cc942e_0_52">
            <a:extLst>
              <a:ext uri="{FF2B5EF4-FFF2-40B4-BE49-F238E27FC236}">
                <a16:creationId xmlns:a16="http://schemas.microsoft.com/office/drawing/2014/main" id="{67E08784-EB36-6323-2389-EBA8507831A6}"/>
              </a:ext>
            </a:extLst>
          </p:cNvPr>
          <p:cNvSpPr txBox="1"/>
          <p:nvPr/>
        </p:nvSpPr>
        <p:spPr>
          <a:xfrm>
            <a:off x="7209020" y="4127844"/>
            <a:ext cx="1842181" cy="645234"/>
          </a:xfrm>
          <a:prstGeom prst="rect">
            <a:avLst/>
          </a:prstGeom>
          <a:noFill/>
          <a:ln>
            <a:noFill/>
          </a:ln>
        </p:spPr>
        <p:txBody>
          <a:bodyPr spcFirstLastPara="1" wrap="square" lIns="91425" tIns="45700" rIns="91425" bIns="45700" anchor="t" anchorCtr="0">
            <a:noAutofit/>
          </a:bodyPr>
          <a:lstStyle/>
          <a:p>
            <a:pPr marR="0" lvl="0" algn="l" rtl="0">
              <a:lnSpc>
                <a:spcPct val="90000"/>
              </a:lnSpc>
              <a:spcBef>
                <a:spcPts val="0"/>
              </a:spcBef>
              <a:spcAft>
                <a:spcPts val="0"/>
              </a:spcAft>
              <a:buClr>
                <a:srgbClr val="EE3A89"/>
              </a:buClr>
              <a:buSzPts val="3000"/>
            </a:pPr>
            <a:r>
              <a:rPr lang="en-AU" sz="2000" b="1" dirty="0">
                <a:solidFill>
                  <a:srgbClr val="EE3A89"/>
                </a:solidFill>
              </a:rPr>
              <a:t>Delay distributions</a:t>
            </a:r>
          </a:p>
        </p:txBody>
      </p:sp>
      <mc:AlternateContent xmlns:mc="http://schemas.openxmlformats.org/markup-compatibility/2006" xmlns:a14="http://schemas.microsoft.com/office/drawing/2010/main">
        <mc:Choice Requires="a14">
          <p:sp>
            <p:nvSpPr>
              <p:cNvPr id="4" name="Google Shape;98;g33ff1cc942e_0_52">
                <a:extLst>
                  <a:ext uri="{FF2B5EF4-FFF2-40B4-BE49-F238E27FC236}">
                    <a16:creationId xmlns:a16="http://schemas.microsoft.com/office/drawing/2014/main" id="{DD36F648-16C5-8562-2E88-5A060F6049D7}"/>
                  </a:ext>
                </a:extLst>
              </p:cNvPr>
              <p:cNvSpPr txBox="1"/>
              <p:nvPr/>
            </p:nvSpPr>
            <p:spPr>
              <a:xfrm>
                <a:off x="7102667" y="4658017"/>
                <a:ext cx="962948" cy="645234"/>
              </a:xfrm>
              <a:prstGeom prst="rect">
                <a:avLst/>
              </a:prstGeom>
              <a:noFill/>
              <a:ln>
                <a:noFill/>
              </a:ln>
            </p:spPr>
            <p:txBody>
              <a:bodyPr spcFirstLastPara="1" wrap="square" lIns="91425" tIns="45700" rIns="91425" bIns="45700" anchor="t" anchorCtr="0">
                <a:noAutofit/>
              </a:bodyPr>
              <a:lstStyle/>
              <a:p>
                <a:pPr marR="0" lvl="0" algn="l" rtl="0">
                  <a:lnSpc>
                    <a:spcPct val="90000"/>
                  </a:lnSpc>
                  <a:spcBef>
                    <a:spcPts val="0"/>
                  </a:spcBef>
                  <a:spcAft>
                    <a:spcPts val="0"/>
                  </a:spcAft>
                  <a:buClr>
                    <a:srgbClr val="EE3A89"/>
                  </a:buClr>
                  <a:buSzPts val="3000"/>
                </a:pPr>
                <a14:m>
                  <m:oMathPara xmlns:m="http://schemas.openxmlformats.org/officeDocument/2006/math">
                    <m:oMathParaPr>
                      <m:jc m:val="centerGroup"/>
                    </m:oMathParaPr>
                    <m:oMath xmlns:m="http://schemas.openxmlformats.org/officeDocument/2006/math">
                      <m:r>
                        <a:rPr lang="en-AU" sz="2000" b="1" i="1" smtClean="0">
                          <a:solidFill>
                            <a:srgbClr val="EE3A89"/>
                          </a:solidFill>
                          <a:latin typeface="Cambria Math" panose="02040503050406030204" pitchFamily="18" charset="0"/>
                        </a:rPr>
                        <m:t>𝒑</m:t>
                      </m:r>
                      <m:r>
                        <a:rPr lang="en-AU" sz="2000" b="1" i="1" smtClean="0">
                          <a:solidFill>
                            <a:srgbClr val="EE3A89"/>
                          </a:solidFill>
                          <a:latin typeface="Cambria Math" panose="02040503050406030204" pitchFamily="18" charset="0"/>
                        </a:rPr>
                        <m:t>(</m:t>
                      </m:r>
                      <m:r>
                        <a:rPr lang="en-AU" sz="2000" b="1" i="1" smtClean="0">
                          <a:solidFill>
                            <a:srgbClr val="EE3A89"/>
                          </a:solidFill>
                          <a:latin typeface="Cambria Math" panose="02040503050406030204" pitchFamily="18" charset="0"/>
                        </a:rPr>
                        <m:t>𝝉</m:t>
                      </m:r>
                      <m:r>
                        <a:rPr lang="en-AU" sz="2000" b="1" i="1" smtClean="0">
                          <a:solidFill>
                            <a:srgbClr val="EE3A89"/>
                          </a:solidFill>
                          <a:latin typeface="Cambria Math" panose="02040503050406030204" pitchFamily="18" charset="0"/>
                        </a:rPr>
                        <m:t>)</m:t>
                      </m:r>
                    </m:oMath>
                  </m:oMathPara>
                </a14:m>
                <a:endParaRPr lang="en-AU" sz="2000" b="1" dirty="0">
                  <a:solidFill>
                    <a:srgbClr val="EE3A89"/>
                  </a:solidFill>
                </a:endParaRPr>
              </a:p>
            </p:txBody>
          </p:sp>
        </mc:Choice>
        <mc:Fallback xmlns="">
          <p:sp>
            <p:nvSpPr>
              <p:cNvPr id="4" name="Google Shape;98;g33ff1cc942e_0_52">
                <a:extLst>
                  <a:ext uri="{FF2B5EF4-FFF2-40B4-BE49-F238E27FC236}">
                    <a16:creationId xmlns:a16="http://schemas.microsoft.com/office/drawing/2014/main" id="{DD36F648-16C5-8562-2E88-5A060F6049D7}"/>
                  </a:ext>
                </a:extLst>
              </p:cNvPr>
              <p:cNvSpPr txBox="1">
                <a:spLocks noRot="1" noChangeAspect="1" noMove="1" noResize="1" noEditPoints="1" noAdjustHandles="1" noChangeArrowheads="1" noChangeShapeType="1" noTextEdit="1"/>
              </p:cNvSpPr>
              <p:nvPr/>
            </p:nvSpPr>
            <p:spPr>
              <a:xfrm>
                <a:off x="7102667" y="4658017"/>
                <a:ext cx="962948" cy="645234"/>
              </a:xfrm>
              <a:prstGeom prst="rect">
                <a:avLst/>
              </a:prstGeom>
              <a:blipFill>
                <a:blip r:embed="rId8"/>
                <a:stretch>
                  <a:fillRect/>
                </a:stretch>
              </a:blipFill>
              <a:ln>
                <a:noFill/>
              </a:ln>
            </p:spPr>
            <p:txBody>
              <a:bodyPr/>
              <a:lstStyle/>
              <a:p>
                <a:r>
                  <a:rPr lang="en-AU">
                    <a:noFill/>
                  </a:rPr>
                  <a:t> </a:t>
                </a:r>
              </a:p>
            </p:txBody>
          </p:sp>
        </mc:Fallback>
      </mc:AlternateContent>
    </p:spTree>
    <p:extLst>
      <p:ext uri="{BB962C8B-B14F-4D97-AF65-F5344CB8AC3E}">
        <p14:creationId xmlns:p14="http://schemas.microsoft.com/office/powerpoint/2010/main" val="129489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4" grpId="0"/>
    </p:bldLst>
  </p:timing>
  <p:extLst>
    <p:ext uri="{6950BFC3-D8DA-4A85-94F7-54DA5524770B}">
      <p188:commentRel xmlns:p188="http://schemas.microsoft.com/office/powerpoint/2018/8/main" r:id="rId3"/>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6">
          <a:extLst>
            <a:ext uri="{FF2B5EF4-FFF2-40B4-BE49-F238E27FC236}">
              <a16:creationId xmlns:a16="http://schemas.microsoft.com/office/drawing/2014/main" id="{18834BB0-5ED4-5D52-9274-0B3191F77E78}"/>
            </a:ext>
          </a:extLst>
        </p:cNvPr>
        <p:cNvGrpSpPr/>
        <p:nvPr/>
      </p:nvGrpSpPr>
      <p:grpSpPr>
        <a:xfrm>
          <a:off x="0" y="0"/>
          <a:ext cx="0" cy="0"/>
          <a:chOff x="0" y="0"/>
          <a:chExt cx="0" cy="0"/>
        </a:xfrm>
      </p:grpSpPr>
      <p:sp>
        <p:nvSpPr>
          <p:cNvPr id="97" name="Google Shape;97;g33ff1cc942e_0_52">
            <a:extLst>
              <a:ext uri="{FF2B5EF4-FFF2-40B4-BE49-F238E27FC236}">
                <a16:creationId xmlns:a16="http://schemas.microsoft.com/office/drawing/2014/main" id="{D29B3E9B-F1F3-FA72-B3A7-4FBA485DCF21}"/>
              </a:ext>
            </a:extLst>
          </p:cNvPr>
          <p:cNvSpPr txBox="1">
            <a:spLocks noGrp="1"/>
          </p:cNvSpPr>
          <p:nvPr>
            <p:ph type="title"/>
          </p:nvPr>
        </p:nvSpPr>
        <p:spPr>
          <a:xfrm>
            <a:off x="1" y="0"/>
            <a:ext cx="108888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261"/>
              </a:buClr>
              <a:buSzPts val="3600"/>
              <a:buFont typeface="Arial"/>
              <a:buNone/>
            </a:pPr>
            <a:r>
              <a:rPr lang="en-AU" sz="3600" b="1" dirty="0">
                <a:solidFill>
                  <a:srgbClr val="262261"/>
                </a:solidFill>
              </a:rPr>
              <a:t>Methods to account for delay distributions</a:t>
            </a:r>
            <a:endParaRPr dirty="0">
              <a:solidFill>
                <a:srgbClr val="262261"/>
              </a:solidFill>
            </a:endParaRPr>
          </a:p>
        </p:txBody>
      </p:sp>
      <mc:AlternateContent xmlns:mc="http://schemas.openxmlformats.org/markup-compatibility/2006" xmlns:a14="http://schemas.microsoft.com/office/drawing/2010/main">
        <mc:Choice Requires="a14">
          <p:sp>
            <p:nvSpPr>
              <p:cNvPr id="98" name="Google Shape;98;g33ff1cc942e_0_52">
                <a:extLst>
                  <a:ext uri="{FF2B5EF4-FFF2-40B4-BE49-F238E27FC236}">
                    <a16:creationId xmlns:a16="http://schemas.microsoft.com/office/drawing/2014/main" id="{CBB3D4C2-CB8E-70DB-7C51-DE2F7CADFA86}"/>
                  </a:ext>
                </a:extLst>
              </p:cNvPr>
              <p:cNvSpPr txBox="1"/>
              <p:nvPr/>
            </p:nvSpPr>
            <p:spPr>
              <a:xfrm>
                <a:off x="314567" y="1436867"/>
                <a:ext cx="11208566" cy="1284491"/>
              </a:xfrm>
              <a:prstGeom prst="rect">
                <a:avLst/>
              </a:prstGeom>
              <a:noFill/>
              <a:ln>
                <a:noFill/>
              </a:ln>
            </p:spPr>
            <p:txBody>
              <a:bodyPr spcFirstLastPara="1" wrap="square" lIns="91425" tIns="45700" rIns="91425" bIns="45700" anchor="t" anchorCtr="0">
                <a:noAutofit/>
              </a:bodyPr>
              <a:lstStyle/>
              <a:p>
                <a:pPr marL="228600" lvl="0" indent="-228600">
                  <a:lnSpc>
                    <a:spcPct val="90000"/>
                  </a:lnSpc>
                  <a:buClr>
                    <a:srgbClr val="EE3A89"/>
                  </a:buClr>
                  <a:buSzPts val="3000"/>
                  <a:buFont typeface="Arial"/>
                  <a:buChar char="•"/>
                </a:pPr>
                <a:r>
                  <a:rPr lang="en-AU" sz="2000" b="1" dirty="0">
                    <a:solidFill>
                      <a:srgbClr val="262261"/>
                    </a:solidFill>
                  </a:rPr>
                  <a:t>Methods exist for estimating </a:t>
                </a:r>
                <a14:m>
                  <m:oMath xmlns:m="http://schemas.openxmlformats.org/officeDocument/2006/math">
                    <m:sSub>
                      <m:sSubPr>
                        <m:ctrlPr>
                          <a:rPr lang="en-AU" sz="2000" b="1" i="1" smtClean="0">
                            <a:solidFill>
                              <a:srgbClr val="262261"/>
                            </a:solidFill>
                            <a:latin typeface="Cambria Math" panose="02040503050406030204" pitchFamily="18" charset="0"/>
                          </a:rPr>
                        </m:ctrlPr>
                      </m:sSubPr>
                      <m:e>
                        <m:r>
                          <a:rPr lang="en-AU" sz="2000" b="1" i="0" smtClean="0">
                            <a:solidFill>
                              <a:srgbClr val="262261"/>
                            </a:solidFill>
                            <a:latin typeface="Cambria Math" panose="02040503050406030204" pitchFamily="18" charset="0"/>
                          </a:rPr>
                          <m:t>𝐑</m:t>
                        </m:r>
                      </m:e>
                      <m:sub>
                        <m:r>
                          <a:rPr lang="en-AU" sz="2000" b="1" i="0" smtClean="0">
                            <a:solidFill>
                              <a:srgbClr val="262261"/>
                            </a:solidFill>
                            <a:latin typeface="Cambria Math" panose="02040503050406030204" pitchFamily="18" charset="0"/>
                          </a:rPr>
                          <m:t>𝐞</m:t>
                        </m:r>
                      </m:sub>
                    </m:sSub>
                    <m:d>
                      <m:dPr>
                        <m:ctrlPr>
                          <a:rPr lang="en-AU" sz="2000" b="1" i="1" smtClean="0">
                            <a:solidFill>
                              <a:srgbClr val="262261"/>
                            </a:solidFill>
                            <a:latin typeface="Cambria Math" panose="02040503050406030204" pitchFamily="18" charset="0"/>
                          </a:rPr>
                        </m:ctrlPr>
                      </m:dPr>
                      <m:e>
                        <m:r>
                          <a:rPr lang="en-AU" sz="2000" b="1" i="1" smtClean="0">
                            <a:solidFill>
                              <a:srgbClr val="262261"/>
                            </a:solidFill>
                            <a:latin typeface="Cambria Math" panose="02040503050406030204" pitchFamily="18" charset="0"/>
                          </a:rPr>
                          <m:t>𝒕</m:t>
                        </m:r>
                      </m:e>
                    </m:d>
                  </m:oMath>
                </a14:m>
                <a:r>
                  <a:rPr lang="en-AU" sz="2000" b="1" dirty="0">
                    <a:solidFill>
                      <a:srgbClr val="262261"/>
                    </a:solidFill>
                  </a:rPr>
                  <a:t> and </a:t>
                </a:r>
                <a14:m>
                  <m:oMath xmlns:m="http://schemas.openxmlformats.org/officeDocument/2006/math">
                    <m:r>
                      <a:rPr lang="en-AU" sz="2000" b="1" i="1" smtClean="0">
                        <a:solidFill>
                          <a:srgbClr val="262261"/>
                        </a:solidFill>
                        <a:latin typeface="Cambria Math" panose="02040503050406030204" pitchFamily="18" charset="0"/>
                      </a:rPr>
                      <m:t>𝒓</m:t>
                    </m:r>
                    <m:d>
                      <m:dPr>
                        <m:ctrlPr>
                          <a:rPr lang="en-AU" sz="2000" b="1" i="1">
                            <a:solidFill>
                              <a:srgbClr val="262261"/>
                            </a:solidFill>
                            <a:latin typeface="Cambria Math" panose="02040503050406030204" pitchFamily="18" charset="0"/>
                          </a:rPr>
                        </m:ctrlPr>
                      </m:dPr>
                      <m:e>
                        <m:r>
                          <a:rPr lang="en-AU" sz="2000" b="1" i="1">
                            <a:solidFill>
                              <a:srgbClr val="262261"/>
                            </a:solidFill>
                            <a:latin typeface="Cambria Math" panose="02040503050406030204" pitchFamily="18" charset="0"/>
                          </a:rPr>
                          <m:t>𝒕</m:t>
                        </m:r>
                      </m:e>
                    </m:d>
                  </m:oMath>
                </a14:m>
                <a:r>
                  <a:rPr lang="en-AU" sz="2000" b="1" dirty="0">
                    <a:solidFill>
                      <a:srgbClr val="262261"/>
                    </a:solidFill>
                  </a:rPr>
                  <a:t> while accounting for known delay distributions</a:t>
                </a:r>
              </a:p>
              <a:p>
                <a:pPr marL="228600" lvl="0" indent="-228600">
                  <a:lnSpc>
                    <a:spcPct val="90000"/>
                  </a:lnSpc>
                  <a:buClr>
                    <a:srgbClr val="EE3A89"/>
                  </a:buClr>
                  <a:buSzPts val="3000"/>
                  <a:buFont typeface="Arial"/>
                  <a:buChar char="•"/>
                </a:pPr>
                <a:endParaRPr lang="en-AU" sz="2000" b="1" dirty="0">
                  <a:solidFill>
                    <a:srgbClr val="262261"/>
                  </a:solidFill>
                </a:endParaRPr>
              </a:p>
              <a:p>
                <a:pPr marL="228600" lvl="0" indent="-228600">
                  <a:lnSpc>
                    <a:spcPct val="90000"/>
                  </a:lnSpc>
                  <a:buClr>
                    <a:srgbClr val="EE3A89"/>
                  </a:buClr>
                  <a:buSzPts val="3000"/>
                  <a:buFont typeface="Arial"/>
                  <a:buChar char="•"/>
                </a:pPr>
                <a:r>
                  <a:rPr lang="en-AU" sz="2000" b="1" dirty="0">
                    <a:solidFill>
                      <a:srgbClr val="262261"/>
                    </a:solidFill>
                  </a:rPr>
                  <a:t>Additional step in statistical models.</a:t>
                </a:r>
              </a:p>
            </p:txBody>
          </p:sp>
        </mc:Choice>
        <mc:Fallback xmlns="">
          <p:sp>
            <p:nvSpPr>
              <p:cNvPr id="98" name="Google Shape;98;g33ff1cc942e_0_52">
                <a:extLst>
                  <a:ext uri="{FF2B5EF4-FFF2-40B4-BE49-F238E27FC236}">
                    <a16:creationId xmlns:a16="http://schemas.microsoft.com/office/drawing/2014/main" id="{CBB3D4C2-CB8E-70DB-7C51-DE2F7CADFA86}"/>
                  </a:ext>
                </a:extLst>
              </p:cNvPr>
              <p:cNvSpPr txBox="1">
                <a:spLocks noRot="1" noChangeAspect="1" noMove="1" noResize="1" noEditPoints="1" noAdjustHandles="1" noChangeArrowheads="1" noChangeShapeType="1" noTextEdit="1"/>
              </p:cNvSpPr>
              <p:nvPr/>
            </p:nvSpPr>
            <p:spPr>
              <a:xfrm>
                <a:off x="314567" y="1436867"/>
                <a:ext cx="11208566" cy="1284491"/>
              </a:xfrm>
              <a:prstGeom prst="rect">
                <a:avLst/>
              </a:prstGeom>
              <a:blipFill>
                <a:blip r:embed="rId3"/>
                <a:stretch>
                  <a:fillRect l="-1143" t="-15238" b="-8095"/>
                </a:stretch>
              </a:blipFill>
              <a:ln>
                <a:noFill/>
              </a:ln>
            </p:spPr>
            <p:txBody>
              <a:bodyPr/>
              <a:lstStyle/>
              <a:p>
                <a:r>
                  <a:rPr lang="en-AU">
                    <a:noFill/>
                  </a:rPr>
                  <a:t> </a:t>
                </a:r>
              </a:p>
            </p:txBody>
          </p:sp>
        </mc:Fallback>
      </mc:AlternateContent>
      <p:pic>
        <p:nvPicPr>
          <p:cNvPr id="2" name="Picture 1" descr="A logo with text and a clock&#10;&#10;AI-generated content may be incorrect.">
            <a:extLst>
              <a:ext uri="{FF2B5EF4-FFF2-40B4-BE49-F238E27FC236}">
                <a16:creationId xmlns:a16="http://schemas.microsoft.com/office/drawing/2014/main" id="{DCFAA7E5-FF89-137F-4AE5-E5F35B3C0D81}"/>
              </a:ext>
            </a:extLst>
          </p:cNvPr>
          <p:cNvPicPr>
            <a:picLocks noChangeAspect="1"/>
          </p:cNvPicPr>
          <p:nvPr/>
        </p:nvPicPr>
        <p:blipFill>
          <a:blip r:embed="rId4">
            <a:extLst>
              <a:ext uri="{28A0092B-C50C-407E-A947-70E740481C1C}">
                <a14:useLocalDpi xmlns:a14="http://schemas.microsoft.com/office/drawing/2010/main" val="0"/>
              </a:ext>
            </a:extLst>
          </a:blip>
          <a:srcRect l="6664" t="15789" r="58672" b="16177"/>
          <a:stretch/>
        </p:blipFill>
        <p:spPr>
          <a:xfrm>
            <a:off x="10516027" y="0"/>
            <a:ext cx="1675545" cy="1122364"/>
          </a:xfrm>
          <a:prstGeom prst="rect">
            <a:avLst/>
          </a:prstGeom>
        </p:spPr>
      </p:pic>
      <p:sp>
        <p:nvSpPr>
          <p:cNvPr id="3" name="Google Shape;100;g33ff1cc942e_0_52">
            <a:extLst>
              <a:ext uri="{FF2B5EF4-FFF2-40B4-BE49-F238E27FC236}">
                <a16:creationId xmlns:a16="http://schemas.microsoft.com/office/drawing/2014/main" id="{C4E7794F-02EF-88EC-FFBE-5B4CFE06F663}"/>
              </a:ext>
            </a:extLst>
          </p:cNvPr>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AU"/>
              <a:t>23</a:t>
            </a:fld>
            <a:endParaRPr dirty="0"/>
          </a:p>
        </p:txBody>
      </p:sp>
      <p:sp>
        <p:nvSpPr>
          <p:cNvPr id="22" name="Google Shape;98;g33ff1cc942e_0_52">
            <a:extLst>
              <a:ext uri="{FF2B5EF4-FFF2-40B4-BE49-F238E27FC236}">
                <a16:creationId xmlns:a16="http://schemas.microsoft.com/office/drawing/2014/main" id="{38F98D3D-FE7A-1345-9055-F8D0F86C51DD}"/>
              </a:ext>
            </a:extLst>
          </p:cNvPr>
          <p:cNvSpPr txBox="1"/>
          <p:nvPr/>
        </p:nvSpPr>
        <p:spPr>
          <a:xfrm>
            <a:off x="314567" y="2911169"/>
            <a:ext cx="10732477" cy="1698519"/>
          </a:xfrm>
          <a:prstGeom prst="rect">
            <a:avLst/>
          </a:prstGeom>
          <a:noFill/>
          <a:ln w="38100">
            <a:noFill/>
          </a:ln>
        </p:spPr>
        <p:txBody>
          <a:bodyPr spcFirstLastPara="1" wrap="square" lIns="91425" tIns="45700" rIns="91425" bIns="45700" anchor="t" anchorCtr="0">
            <a:noAutofit/>
          </a:bodyPr>
          <a:lstStyle/>
          <a:p>
            <a:pPr marL="342900" lvl="0" indent="-342900">
              <a:lnSpc>
                <a:spcPct val="90000"/>
              </a:lnSpc>
              <a:buClr>
                <a:srgbClr val="EE3A89"/>
              </a:buClr>
              <a:buSzPts val="3000"/>
              <a:buFont typeface="Arial" panose="020B0604020202020204" pitchFamily="34" charset="0"/>
              <a:buChar char="•"/>
            </a:pPr>
            <a:r>
              <a:rPr lang="en-AU" sz="2000" b="1" dirty="0">
                <a:solidFill>
                  <a:srgbClr val="262261"/>
                </a:solidFill>
              </a:rPr>
              <a:t>There are multiple R packages that allow for a delay distribution to be provided and accounted for:</a:t>
            </a:r>
          </a:p>
          <a:p>
            <a:pPr marL="800100" lvl="1" indent="-342900">
              <a:lnSpc>
                <a:spcPct val="90000"/>
              </a:lnSpc>
              <a:buClr>
                <a:srgbClr val="EE3A89"/>
              </a:buClr>
              <a:buSzPts val="3000"/>
              <a:buFont typeface="Courier New" panose="02070309020205020404" pitchFamily="49" charset="0"/>
              <a:buChar char="o"/>
            </a:pPr>
            <a:r>
              <a:rPr lang="en-AU" sz="2000" b="1" dirty="0">
                <a:solidFill>
                  <a:srgbClr val="262261"/>
                </a:solidFill>
              </a:rPr>
              <a:t>We will use EpiNow2</a:t>
            </a:r>
          </a:p>
        </p:txBody>
      </p:sp>
    </p:spTree>
    <p:extLst>
      <p:ext uri="{BB962C8B-B14F-4D97-AF65-F5344CB8AC3E}">
        <p14:creationId xmlns:p14="http://schemas.microsoft.com/office/powerpoint/2010/main" val="306339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6">
          <a:extLst>
            <a:ext uri="{FF2B5EF4-FFF2-40B4-BE49-F238E27FC236}">
              <a16:creationId xmlns:a16="http://schemas.microsoft.com/office/drawing/2014/main" id="{8415D3E9-31FD-0BA9-A9E1-CFB20ACDC95A}"/>
            </a:ext>
          </a:extLst>
        </p:cNvPr>
        <p:cNvGrpSpPr/>
        <p:nvPr/>
      </p:nvGrpSpPr>
      <p:grpSpPr>
        <a:xfrm>
          <a:off x="0" y="0"/>
          <a:ext cx="0" cy="0"/>
          <a:chOff x="0" y="0"/>
          <a:chExt cx="0" cy="0"/>
        </a:xfrm>
      </p:grpSpPr>
      <p:pic>
        <p:nvPicPr>
          <p:cNvPr id="8" name="Picture 7" descr="A group of graphs showing different types of data&#10;&#10;AI-generated content may be incorrect.">
            <a:extLst>
              <a:ext uri="{FF2B5EF4-FFF2-40B4-BE49-F238E27FC236}">
                <a16:creationId xmlns:a16="http://schemas.microsoft.com/office/drawing/2014/main" id="{51875DF7-D3D4-AD83-4B0D-670571FC98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92" y="616055"/>
            <a:ext cx="6256722" cy="6256722"/>
          </a:xfrm>
          <a:prstGeom prst="rect">
            <a:avLst/>
          </a:prstGeom>
        </p:spPr>
      </p:pic>
      <p:sp>
        <p:nvSpPr>
          <p:cNvPr id="97" name="Google Shape;97;g33ff1cc942e_0_52">
            <a:extLst>
              <a:ext uri="{FF2B5EF4-FFF2-40B4-BE49-F238E27FC236}">
                <a16:creationId xmlns:a16="http://schemas.microsoft.com/office/drawing/2014/main" id="{71EB5A73-C929-26A2-9401-714B31354590}"/>
              </a:ext>
            </a:extLst>
          </p:cNvPr>
          <p:cNvSpPr txBox="1">
            <a:spLocks noGrp="1"/>
          </p:cNvSpPr>
          <p:nvPr>
            <p:ph type="title"/>
          </p:nvPr>
        </p:nvSpPr>
        <p:spPr>
          <a:xfrm>
            <a:off x="1" y="0"/>
            <a:ext cx="10888800" cy="68806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261"/>
              </a:buClr>
              <a:buSzPts val="3600"/>
              <a:buFont typeface="Arial"/>
              <a:buNone/>
            </a:pPr>
            <a:r>
              <a:rPr lang="en-AU" sz="3600" b="1" dirty="0">
                <a:solidFill>
                  <a:srgbClr val="262261"/>
                </a:solidFill>
              </a:rPr>
              <a:t>Statistical approaches</a:t>
            </a:r>
            <a:endParaRPr dirty="0">
              <a:solidFill>
                <a:srgbClr val="262261"/>
              </a:solidFill>
            </a:endParaRPr>
          </a:p>
        </p:txBody>
      </p:sp>
      <p:sp>
        <p:nvSpPr>
          <p:cNvPr id="100" name="Google Shape;100;g33ff1cc942e_0_52">
            <a:extLst>
              <a:ext uri="{FF2B5EF4-FFF2-40B4-BE49-F238E27FC236}">
                <a16:creationId xmlns:a16="http://schemas.microsoft.com/office/drawing/2014/main" id="{0BCC0B9D-1F49-487A-0BF7-5A95181BF543}"/>
              </a:ext>
            </a:extLst>
          </p:cNvPr>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AU"/>
              <a:t>24</a:t>
            </a:fld>
            <a:endParaRPr/>
          </a:p>
        </p:txBody>
      </p:sp>
      <p:pic>
        <p:nvPicPr>
          <p:cNvPr id="2" name="Picture 1" descr="A logo with text and a clock&#10;&#10;AI-generated content may be incorrect.">
            <a:extLst>
              <a:ext uri="{FF2B5EF4-FFF2-40B4-BE49-F238E27FC236}">
                <a16:creationId xmlns:a16="http://schemas.microsoft.com/office/drawing/2014/main" id="{7702A8B3-6C13-7C1A-446D-E04D248AB7CA}"/>
              </a:ext>
            </a:extLst>
          </p:cNvPr>
          <p:cNvPicPr>
            <a:picLocks noChangeAspect="1"/>
          </p:cNvPicPr>
          <p:nvPr/>
        </p:nvPicPr>
        <p:blipFill>
          <a:blip r:embed="rId4">
            <a:extLst>
              <a:ext uri="{28A0092B-C50C-407E-A947-70E740481C1C}">
                <a14:useLocalDpi xmlns:a14="http://schemas.microsoft.com/office/drawing/2010/main" val="0"/>
              </a:ext>
            </a:extLst>
          </a:blip>
          <a:srcRect l="6664" t="15789" r="58672" b="16177"/>
          <a:stretch/>
        </p:blipFill>
        <p:spPr>
          <a:xfrm>
            <a:off x="10516027" y="0"/>
            <a:ext cx="1675545" cy="1122364"/>
          </a:xfrm>
          <a:prstGeom prst="rect">
            <a:avLst/>
          </a:prstGeom>
        </p:spPr>
      </p:pic>
      <p:sp>
        <p:nvSpPr>
          <p:cNvPr id="11" name="Google Shape;100;g33ff1cc942e_0_52">
            <a:extLst>
              <a:ext uri="{FF2B5EF4-FFF2-40B4-BE49-F238E27FC236}">
                <a16:creationId xmlns:a16="http://schemas.microsoft.com/office/drawing/2014/main" id="{D7FF1118-F759-4EDC-A881-9EFE6B98BCCC}"/>
              </a:ext>
            </a:extLst>
          </p:cNvPr>
          <p:cNvSpPr txBox="1">
            <a:spLocks/>
          </p:cNvSpPr>
          <p:nvPr/>
        </p:nvSpPr>
        <p:spPr>
          <a:xfrm>
            <a:off x="8610600" y="6356350"/>
            <a:ext cx="2743200" cy="365100"/>
          </a:xfrm>
          <a:prstGeom prst="rect">
            <a:avLst/>
          </a:prstGeom>
          <a:noFill/>
          <a:ln>
            <a:noFill/>
          </a:ln>
        </p:spPr>
        <p:txBody>
          <a:bodyPr spcFirstLastPara="1" vert="horz" wrap="square" lIns="91425" tIns="45700" rIns="91425" bIns="45700" rtlCol="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1200"/>
              <a:buFont typeface="Arial"/>
              <a:buNone/>
              <a:defRPr sz="1200" b="0" i="0" u="none" strike="noStrike" kern="1200" cap="none">
                <a:solidFill>
                  <a:srgbClr val="888888"/>
                </a:solidFill>
                <a:latin typeface="Arial"/>
                <a:ea typeface="Arial"/>
                <a:cs typeface="Arial"/>
                <a:sym typeface="Arial"/>
              </a:defRPr>
            </a:lvl1pPr>
            <a:lvl2pPr marL="0" marR="0" lvl="1" indent="0" algn="r" defTabSz="914400" rtl="0" eaLnBrk="1" latinLnBrk="0" hangingPunct="1">
              <a:lnSpc>
                <a:spcPct val="100000"/>
              </a:lnSpc>
              <a:spcBef>
                <a:spcPts val="0"/>
              </a:spcBef>
              <a:spcAft>
                <a:spcPts val="0"/>
              </a:spcAft>
              <a:buClr>
                <a:srgbClr val="000000"/>
              </a:buClr>
              <a:buSzPts val="1200"/>
              <a:buFont typeface="Arial"/>
              <a:buNone/>
              <a:defRPr sz="1200" b="0" i="0" u="none" strike="noStrike" kern="1200" cap="none">
                <a:solidFill>
                  <a:srgbClr val="888888"/>
                </a:solidFill>
                <a:latin typeface="Arial"/>
                <a:ea typeface="Arial"/>
                <a:cs typeface="Arial"/>
                <a:sym typeface="Arial"/>
              </a:defRPr>
            </a:lvl2pPr>
            <a:lvl3pPr marL="0" marR="0" lvl="2" indent="0" algn="r" defTabSz="914400" rtl="0" eaLnBrk="1" latinLnBrk="0" hangingPunct="1">
              <a:lnSpc>
                <a:spcPct val="100000"/>
              </a:lnSpc>
              <a:spcBef>
                <a:spcPts val="0"/>
              </a:spcBef>
              <a:spcAft>
                <a:spcPts val="0"/>
              </a:spcAft>
              <a:buClr>
                <a:srgbClr val="000000"/>
              </a:buClr>
              <a:buSzPts val="1200"/>
              <a:buFont typeface="Arial"/>
              <a:buNone/>
              <a:defRPr sz="1200" b="0" i="0" u="none" strike="noStrike" kern="1200" cap="none">
                <a:solidFill>
                  <a:srgbClr val="888888"/>
                </a:solidFill>
                <a:latin typeface="Arial"/>
                <a:ea typeface="Arial"/>
                <a:cs typeface="Arial"/>
                <a:sym typeface="Arial"/>
              </a:defRPr>
            </a:lvl3pPr>
            <a:lvl4pPr marL="0" marR="0" lvl="3" indent="0" algn="r" defTabSz="914400" rtl="0" eaLnBrk="1" latinLnBrk="0" hangingPunct="1">
              <a:lnSpc>
                <a:spcPct val="100000"/>
              </a:lnSpc>
              <a:spcBef>
                <a:spcPts val="0"/>
              </a:spcBef>
              <a:spcAft>
                <a:spcPts val="0"/>
              </a:spcAft>
              <a:buClr>
                <a:srgbClr val="000000"/>
              </a:buClr>
              <a:buSzPts val="1200"/>
              <a:buFont typeface="Arial"/>
              <a:buNone/>
              <a:defRPr sz="1200" b="0" i="0" u="none" strike="noStrike" kern="1200" cap="none">
                <a:solidFill>
                  <a:srgbClr val="888888"/>
                </a:solidFill>
                <a:latin typeface="Arial"/>
                <a:ea typeface="Arial"/>
                <a:cs typeface="Arial"/>
                <a:sym typeface="Arial"/>
              </a:defRPr>
            </a:lvl4pPr>
            <a:lvl5pPr marL="0" marR="0" lvl="4" indent="0" algn="r" defTabSz="914400" rtl="0" eaLnBrk="1" latinLnBrk="0" hangingPunct="1">
              <a:lnSpc>
                <a:spcPct val="100000"/>
              </a:lnSpc>
              <a:spcBef>
                <a:spcPts val="0"/>
              </a:spcBef>
              <a:spcAft>
                <a:spcPts val="0"/>
              </a:spcAft>
              <a:buClr>
                <a:srgbClr val="000000"/>
              </a:buClr>
              <a:buSzPts val="1200"/>
              <a:buFont typeface="Arial"/>
              <a:buNone/>
              <a:defRPr sz="1200" b="0" i="0" u="none" strike="noStrike" kern="1200" cap="none">
                <a:solidFill>
                  <a:srgbClr val="888888"/>
                </a:solidFill>
                <a:latin typeface="Arial"/>
                <a:ea typeface="Arial"/>
                <a:cs typeface="Arial"/>
                <a:sym typeface="Arial"/>
              </a:defRPr>
            </a:lvl5pPr>
            <a:lvl6pPr marL="0" marR="0" lvl="5" indent="0" algn="r" defTabSz="914400" rtl="0" eaLnBrk="1" latinLnBrk="0" hangingPunct="1">
              <a:lnSpc>
                <a:spcPct val="100000"/>
              </a:lnSpc>
              <a:spcBef>
                <a:spcPts val="0"/>
              </a:spcBef>
              <a:spcAft>
                <a:spcPts val="0"/>
              </a:spcAft>
              <a:buClr>
                <a:srgbClr val="000000"/>
              </a:buClr>
              <a:buSzPts val="1200"/>
              <a:buFont typeface="Arial"/>
              <a:buNone/>
              <a:defRPr sz="1200" b="0" i="0" u="none" strike="noStrike" kern="1200" cap="none">
                <a:solidFill>
                  <a:srgbClr val="888888"/>
                </a:solidFill>
                <a:latin typeface="Arial"/>
                <a:ea typeface="Arial"/>
                <a:cs typeface="Arial"/>
                <a:sym typeface="Arial"/>
              </a:defRPr>
            </a:lvl6pPr>
            <a:lvl7pPr marL="0" marR="0" lvl="6" indent="0" algn="r" defTabSz="914400" rtl="0" eaLnBrk="1" latinLnBrk="0" hangingPunct="1">
              <a:lnSpc>
                <a:spcPct val="100000"/>
              </a:lnSpc>
              <a:spcBef>
                <a:spcPts val="0"/>
              </a:spcBef>
              <a:spcAft>
                <a:spcPts val="0"/>
              </a:spcAft>
              <a:buClr>
                <a:srgbClr val="000000"/>
              </a:buClr>
              <a:buSzPts val="1200"/>
              <a:buFont typeface="Arial"/>
              <a:buNone/>
              <a:defRPr sz="1200" b="0" i="0" u="none" strike="noStrike" kern="1200" cap="none">
                <a:solidFill>
                  <a:srgbClr val="888888"/>
                </a:solidFill>
                <a:latin typeface="Arial"/>
                <a:ea typeface="Arial"/>
                <a:cs typeface="Arial"/>
                <a:sym typeface="Arial"/>
              </a:defRPr>
            </a:lvl7pPr>
            <a:lvl8pPr marL="0" marR="0" lvl="7" indent="0" algn="r" defTabSz="914400" rtl="0" eaLnBrk="1" latinLnBrk="0" hangingPunct="1">
              <a:lnSpc>
                <a:spcPct val="100000"/>
              </a:lnSpc>
              <a:spcBef>
                <a:spcPts val="0"/>
              </a:spcBef>
              <a:spcAft>
                <a:spcPts val="0"/>
              </a:spcAft>
              <a:buClr>
                <a:srgbClr val="000000"/>
              </a:buClr>
              <a:buSzPts val="1200"/>
              <a:buFont typeface="Arial"/>
              <a:buNone/>
              <a:defRPr sz="1200" b="0" i="0" u="none" strike="noStrike" kern="1200" cap="none">
                <a:solidFill>
                  <a:srgbClr val="888888"/>
                </a:solidFill>
                <a:latin typeface="Arial"/>
                <a:ea typeface="Arial"/>
                <a:cs typeface="Arial"/>
                <a:sym typeface="Arial"/>
              </a:defRPr>
            </a:lvl8pPr>
            <a:lvl9pPr marL="0" marR="0" lvl="8" indent="0" algn="r" defTabSz="914400" rtl="0" eaLnBrk="1" latinLnBrk="0" hangingPunct="1">
              <a:lnSpc>
                <a:spcPct val="100000"/>
              </a:lnSpc>
              <a:spcBef>
                <a:spcPts val="0"/>
              </a:spcBef>
              <a:spcAft>
                <a:spcPts val="0"/>
              </a:spcAft>
              <a:buClr>
                <a:srgbClr val="000000"/>
              </a:buClr>
              <a:buSzPts val="1200"/>
              <a:buFont typeface="Arial"/>
              <a:buNone/>
              <a:defRPr sz="1200" b="0" i="0" u="none" strike="noStrike" kern="1200" cap="none">
                <a:solidFill>
                  <a:srgbClr val="888888"/>
                </a:solidFill>
                <a:latin typeface="Arial"/>
                <a:ea typeface="Arial"/>
                <a:cs typeface="Arial"/>
                <a:sym typeface="Arial"/>
              </a:defRPr>
            </a:lvl9pPr>
          </a:lstStyle>
          <a:p>
            <a:fld id="{00000000-1234-1234-1234-123412341234}" type="slidenum">
              <a:rPr lang="en-AU" smtClean="0"/>
              <a:pPr/>
              <a:t>24</a:t>
            </a:fld>
            <a:endParaRPr lang="en-AU"/>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51CED5C-35AA-E216-4D79-A914E53216F0}"/>
                  </a:ext>
                </a:extLst>
              </p:cNvPr>
              <p:cNvSpPr txBox="1"/>
              <p:nvPr/>
            </p:nvSpPr>
            <p:spPr>
              <a:xfrm>
                <a:off x="6637246" y="1756866"/>
                <a:ext cx="5096045" cy="850554"/>
              </a:xfrm>
              <a:prstGeom prst="rect">
                <a:avLst/>
              </a:prstGeom>
              <a:noFill/>
              <a:ln w="38100">
                <a:solidFill>
                  <a:srgbClr val="262261"/>
                </a:solidFill>
              </a:ln>
            </p:spPr>
            <p:txBody>
              <a:bodyPr wrap="square">
                <a:spAutoFit/>
              </a:bodyPr>
              <a:lstStyle/>
              <a:p>
                <a:pPr marL="38100">
                  <a:lnSpc>
                    <a:spcPct val="90000"/>
                  </a:lnSpc>
                  <a:buClr>
                    <a:srgbClr val="EE3A89"/>
                  </a:buClr>
                  <a:buSzPts val="3000"/>
                </a:pPr>
                <a:r>
                  <a:rPr lang="en-AU" b="1" dirty="0"/>
                  <a:t>Calculate the infection incidence from the growth rate :</a:t>
                </a:r>
              </a:p>
              <a:p>
                <a:pPr marL="38100">
                  <a:lnSpc>
                    <a:spcPct val="90000"/>
                  </a:lnSpc>
                  <a:buClr>
                    <a:srgbClr val="EE3A89"/>
                  </a:buClr>
                  <a:buSzPts val="3000"/>
                </a:pPr>
                <a14:m>
                  <m:oMathPara xmlns:m="http://schemas.openxmlformats.org/officeDocument/2006/math">
                    <m:oMathParaPr>
                      <m:jc m:val="centerGroup"/>
                    </m:oMathParaPr>
                    <m:oMath xmlns:m="http://schemas.openxmlformats.org/officeDocument/2006/math">
                      <m:acc>
                        <m:accPr>
                          <m:chr m:val="̂"/>
                          <m:ctrlPr>
                            <a:rPr lang="en-AU" b="1" i="1" smtClean="0">
                              <a:solidFill>
                                <a:srgbClr val="EE3A89"/>
                              </a:solidFill>
                              <a:latin typeface="Cambria Math" panose="02040503050406030204" pitchFamily="18" charset="0"/>
                            </a:rPr>
                          </m:ctrlPr>
                        </m:accPr>
                        <m:e>
                          <m:r>
                            <a:rPr lang="en-AU" b="1" i="1">
                              <a:solidFill>
                                <a:srgbClr val="EE3A89"/>
                              </a:solidFill>
                              <a:latin typeface="Cambria Math" panose="02040503050406030204" pitchFamily="18" charset="0"/>
                            </a:rPr>
                            <m:t>𝑰</m:t>
                          </m:r>
                        </m:e>
                      </m:acc>
                      <m:d>
                        <m:dPr>
                          <m:ctrlPr>
                            <a:rPr lang="en-AU" b="1" i="1">
                              <a:solidFill>
                                <a:srgbClr val="EE3A89"/>
                              </a:solidFill>
                              <a:latin typeface="Cambria Math" panose="02040503050406030204" pitchFamily="18" charset="0"/>
                            </a:rPr>
                          </m:ctrlPr>
                        </m:dPr>
                        <m:e>
                          <m:r>
                            <a:rPr lang="en-AU" b="1" i="1">
                              <a:solidFill>
                                <a:srgbClr val="EE3A89"/>
                              </a:solidFill>
                              <a:latin typeface="Cambria Math" panose="02040503050406030204" pitchFamily="18" charset="0"/>
                            </a:rPr>
                            <m:t>𝒕</m:t>
                          </m:r>
                        </m:e>
                      </m:d>
                      <m:r>
                        <a:rPr lang="en-AU" b="1" i="1">
                          <a:solidFill>
                            <a:srgbClr val="262261"/>
                          </a:solidFill>
                          <a:latin typeface="Cambria Math" panose="02040503050406030204" pitchFamily="18" charset="0"/>
                        </a:rPr>
                        <m:t>=</m:t>
                      </m:r>
                      <m:acc>
                        <m:accPr>
                          <m:chr m:val="̂"/>
                          <m:ctrlPr>
                            <a:rPr lang="en-AU" b="1" i="1">
                              <a:solidFill>
                                <a:srgbClr val="EE3A89"/>
                              </a:solidFill>
                              <a:latin typeface="Cambria Math" panose="02040503050406030204" pitchFamily="18" charset="0"/>
                            </a:rPr>
                          </m:ctrlPr>
                        </m:accPr>
                        <m:e>
                          <m:r>
                            <a:rPr lang="en-AU" b="1" i="1">
                              <a:solidFill>
                                <a:srgbClr val="EE3A89"/>
                              </a:solidFill>
                              <a:latin typeface="Cambria Math" panose="02040503050406030204" pitchFamily="18" charset="0"/>
                            </a:rPr>
                            <m:t>𝑰</m:t>
                          </m:r>
                        </m:e>
                      </m:acc>
                      <m:sSup>
                        <m:sSupPr>
                          <m:ctrlPr>
                            <a:rPr lang="en-AU" b="1" i="1">
                              <a:solidFill>
                                <a:srgbClr val="262261"/>
                              </a:solidFill>
                              <a:latin typeface="Cambria Math" panose="02040503050406030204" pitchFamily="18" charset="0"/>
                            </a:rPr>
                          </m:ctrlPr>
                        </m:sSupPr>
                        <m:e>
                          <m:r>
                            <a:rPr lang="en-AU" b="1" i="1" smtClean="0">
                              <a:solidFill>
                                <a:srgbClr val="EE3A89"/>
                              </a:solidFill>
                              <a:latin typeface="Cambria Math" panose="02040503050406030204" pitchFamily="18" charset="0"/>
                            </a:rPr>
                            <m:t>(</m:t>
                          </m:r>
                          <m:r>
                            <a:rPr lang="en-AU" b="1" i="1" smtClean="0">
                              <a:solidFill>
                                <a:srgbClr val="EE3A89"/>
                              </a:solidFill>
                              <a:latin typeface="Cambria Math" panose="02040503050406030204" pitchFamily="18" charset="0"/>
                            </a:rPr>
                            <m:t>𝒕</m:t>
                          </m:r>
                          <m:r>
                            <a:rPr lang="en-AU" b="1" i="1" smtClean="0">
                              <a:solidFill>
                                <a:srgbClr val="EE3A89"/>
                              </a:solidFill>
                              <a:latin typeface="Cambria Math" panose="02040503050406030204" pitchFamily="18" charset="0"/>
                            </a:rPr>
                            <m:t>−</m:t>
                          </m:r>
                          <m:r>
                            <a:rPr lang="en-AU" b="1" i="1" smtClean="0">
                              <a:solidFill>
                                <a:srgbClr val="EE3A89"/>
                              </a:solidFill>
                              <a:latin typeface="Cambria Math" panose="02040503050406030204" pitchFamily="18" charset="0"/>
                            </a:rPr>
                            <m:t>𝟏</m:t>
                          </m:r>
                          <m:r>
                            <a:rPr lang="en-AU" b="1" i="1">
                              <a:solidFill>
                                <a:srgbClr val="EE3A89"/>
                              </a:solidFill>
                              <a:latin typeface="Cambria Math" panose="02040503050406030204" pitchFamily="18" charset="0"/>
                            </a:rPr>
                            <m:t>)</m:t>
                          </m:r>
                          <m:r>
                            <a:rPr lang="en-AU" b="1" i="1">
                              <a:solidFill>
                                <a:srgbClr val="262261"/>
                              </a:solidFill>
                              <a:latin typeface="Cambria Math" panose="02040503050406030204" pitchFamily="18" charset="0"/>
                            </a:rPr>
                            <m:t>𝒆</m:t>
                          </m:r>
                        </m:e>
                        <m:sup>
                          <m:r>
                            <a:rPr lang="en-AU" b="1" i="1" smtClean="0">
                              <a:solidFill>
                                <a:srgbClr val="262261"/>
                              </a:solidFill>
                              <a:latin typeface="Cambria Math" panose="02040503050406030204" pitchFamily="18" charset="0"/>
                            </a:rPr>
                            <m:t>𝒓</m:t>
                          </m:r>
                          <m:r>
                            <a:rPr lang="en-AU" b="1" i="1" smtClean="0">
                              <a:solidFill>
                                <a:srgbClr val="262261"/>
                              </a:solidFill>
                              <a:latin typeface="Cambria Math" panose="02040503050406030204" pitchFamily="18" charset="0"/>
                            </a:rPr>
                            <m:t>(</m:t>
                          </m:r>
                          <m:r>
                            <a:rPr lang="en-AU" b="1" i="1" smtClean="0">
                              <a:solidFill>
                                <a:srgbClr val="262261"/>
                              </a:solidFill>
                              <a:latin typeface="Cambria Math" panose="02040503050406030204" pitchFamily="18" charset="0"/>
                            </a:rPr>
                            <m:t>𝒕</m:t>
                          </m:r>
                          <m:r>
                            <a:rPr lang="en-AU" b="1" i="1" smtClean="0">
                              <a:solidFill>
                                <a:srgbClr val="262261"/>
                              </a:solidFill>
                              <a:latin typeface="Cambria Math" panose="02040503050406030204" pitchFamily="18" charset="0"/>
                            </a:rPr>
                            <m:t>)</m:t>
                          </m:r>
                        </m:sup>
                      </m:sSup>
                    </m:oMath>
                  </m:oMathPara>
                </a14:m>
                <a:endParaRPr lang="en-AU" sz="1800" b="1" dirty="0">
                  <a:solidFill>
                    <a:srgbClr val="86B8CD"/>
                  </a:solidFill>
                </a:endParaRPr>
              </a:p>
            </p:txBody>
          </p:sp>
        </mc:Choice>
        <mc:Fallback xmlns="">
          <p:sp>
            <p:nvSpPr>
              <p:cNvPr id="12" name="TextBox 11">
                <a:extLst>
                  <a:ext uri="{FF2B5EF4-FFF2-40B4-BE49-F238E27FC236}">
                    <a16:creationId xmlns:a16="http://schemas.microsoft.com/office/drawing/2014/main" id="{B51CED5C-35AA-E216-4D79-A914E53216F0}"/>
                  </a:ext>
                </a:extLst>
              </p:cNvPr>
              <p:cNvSpPr txBox="1">
                <a:spLocks noRot="1" noChangeAspect="1" noMove="1" noResize="1" noEditPoints="1" noAdjustHandles="1" noChangeArrowheads="1" noChangeShapeType="1" noTextEdit="1"/>
              </p:cNvSpPr>
              <p:nvPr/>
            </p:nvSpPr>
            <p:spPr>
              <a:xfrm>
                <a:off x="6637246" y="1756866"/>
                <a:ext cx="5096045" cy="850554"/>
              </a:xfrm>
              <a:prstGeom prst="rect">
                <a:avLst/>
              </a:prstGeom>
              <a:blipFill>
                <a:blip r:embed="rId5"/>
                <a:stretch>
                  <a:fillRect t="-4110" b="-4110"/>
                </a:stretch>
              </a:blipFill>
              <a:ln w="38100">
                <a:solidFill>
                  <a:srgbClr val="262261"/>
                </a:solidFill>
              </a:ln>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60DD045-D015-544B-737E-BB70031B8221}"/>
                  </a:ext>
                </a:extLst>
              </p:cNvPr>
              <p:cNvSpPr txBox="1"/>
              <p:nvPr/>
            </p:nvSpPr>
            <p:spPr>
              <a:xfrm>
                <a:off x="6633811" y="778294"/>
                <a:ext cx="3855736" cy="590931"/>
              </a:xfrm>
              <a:prstGeom prst="rect">
                <a:avLst/>
              </a:prstGeom>
              <a:noFill/>
              <a:ln w="38100">
                <a:solidFill>
                  <a:srgbClr val="262261"/>
                </a:solidFill>
              </a:ln>
            </p:spPr>
            <p:txBody>
              <a:bodyPr wrap="square">
                <a:spAutoFit/>
              </a:bodyPr>
              <a:lstStyle/>
              <a:p>
                <a:pPr marL="38100">
                  <a:lnSpc>
                    <a:spcPct val="90000"/>
                  </a:lnSpc>
                  <a:buClr>
                    <a:srgbClr val="EE3A89"/>
                  </a:buClr>
                  <a:buSzPts val="3000"/>
                </a:pPr>
                <a:r>
                  <a:rPr lang="en-AU" b="1" dirty="0">
                    <a:solidFill>
                      <a:srgbClr val="262261"/>
                    </a:solidFill>
                  </a:rPr>
                  <a:t>Smoothed function defined for </a:t>
                </a:r>
                <a14:m>
                  <m:oMath xmlns:m="http://schemas.openxmlformats.org/officeDocument/2006/math">
                    <m:r>
                      <a:rPr lang="en-AU" b="1" i="1">
                        <a:solidFill>
                          <a:srgbClr val="262261"/>
                        </a:solidFill>
                        <a:latin typeface="Cambria Math" panose="02040503050406030204" pitchFamily="18" charset="0"/>
                        <a:ea typeface="Arial"/>
                        <a:cs typeface="Arial"/>
                        <a:sym typeface="Arial"/>
                      </a:rPr>
                      <m:t>𝒓</m:t>
                    </m:r>
                    <m:r>
                      <a:rPr lang="en-AU" b="1" i="1">
                        <a:solidFill>
                          <a:srgbClr val="262261"/>
                        </a:solidFill>
                        <a:latin typeface="Cambria Math" panose="02040503050406030204" pitchFamily="18" charset="0"/>
                        <a:ea typeface="Arial"/>
                        <a:cs typeface="Arial"/>
                        <a:sym typeface="Arial"/>
                      </a:rPr>
                      <m:t>(</m:t>
                    </m:r>
                    <m:r>
                      <a:rPr lang="en-AU" b="1" i="1">
                        <a:solidFill>
                          <a:srgbClr val="262261"/>
                        </a:solidFill>
                        <a:latin typeface="Cambria Math" panose="02040503050406030204" pitchFamily="18" charset="0"/>
                        <a:ea typeface="Arial"/>
                        <a:cs typeface="Arial"/>
                        <a:sym typeface="Arial"/>
                      </a:rPr>
                      <m:t>𝒕</m:t>
                    </m:r>
                  </m:oMath>
                </a14:m>
                <a:r>
                  <a:rPr lang="en-AU" b="1" dirty="0">
                    <a:solidFill>
                      <a:srgbClr val="262261"/>
                    </a:solidFill>
                  </a:rPr>
                  <a:t>)</a:t>
                </a:r>
              </a:p>
            </p:txBody>
          </p:sp>
        </mc:Choice>
        <mc:Fallback xmlns="">
          <p:sp>
            <p:nvSpPr>
              <p:cNvPr id="13" name="TextBox 12">
                <a:extLst>
                  <a:ext uri="{FF2B5EF4-FFF2-40B4-BE49-F238E27FC236}">
                    <a16:creationId xmlns:a16="http://schemas.microsoft.com/office/drawing/2014/main" id="{760DD045-D015-544B-737E-BB70031B8221}"/>
                  </a:ext>
                </a:extLst>
              </p:cNvPr>
              <p:cNvSpPr txBox="1">
                <a:spLocks noRot="1" noChangeAspect="1" noMove="1" noResize="1" noEditPoints="1" noAdjustHandles="1" noChangeArrowheads="1" noChangeShapeType="1" noTextEdit="1"/>
              </p:cNvSpPr>
              <p:nvPr/>
            </p:nvSpPr>
            <p:spPr>
              <a:xfrm>
                <a:off x="6633811" y="778294"/>
                <a:ext cx="3855736" cy="590931"/>
              </a:xfrm>
              <a:prstGeom prst="rect">
                <a:avLst/>
              </a:prstGeom>
              <a:blipFill>
                <a:blip r:embed="rId6"/>
                <a:stretch>
                  <a:fillRect t="-6796" b="-11650"/>
                </a:stretch>
              </a:blipFill>
              <a:ln w="38100">
                <a:solidFill>
                  <a:srgbClr val="262261"/>
                </a:solidFill>
              </a:ln>
            </p:spPr>
            <p:txBody>
              <a:bodyPr/>
              <a:lstStyle/>
              <a:p>
                <a:r>
                  <a:rPr lang="en-AU">
                    <a:noFill/>
                  </a:rPr>
                  <a:t> </a:t>
                </a:r>
              </a:p>
            </p:txBody>
          </p:sp>
        </mc:Fallback>
      </mc:AlternateContent>
      <p:sp>
        <p:nvSpPr>
          <p:cNvPr id="14" name="TextBox 13">
            <a:extLst>
              <a:ext uri="{FF2B5EF4-FFF2-40B4-BE49-F238E27FC236}">
                <a16:creationId xmlns:a16="http://schemas.microsoft.com/office/drawing/2014/main" id="{CD84C602-57D3-955D-2899-9BE2AD99CAD9}"/>
              </a:ext>
            </a:extLst>
          </p:cNvPr>
          <p:cNvSpPr txBox="1"/>
          <p:nvPr/>
        </p:nvSpPr>
        <p:spPr>
          <a:xfrm>
            <a:off x="6633811" y="5471723"/>
            <a:ext cx="5096040" cy="341632"/>
          </a:xfrm>
          <a:prstGeom prst="rect">
            <a:avLst/>
          </a:prstGeom>
          <a:noFill/>
          <a:ln w="38100">
            <a:solidFill>
              <a:srgbClr val="262261"/>
            </a:solidFill>
          </a:ln>
        </p:spPr>
        <p:txBody>
          <a:bodyPr wrap="square">
            <a:spAutoFit/>
          </a:bodyPr>
          <a:lstStyle/>
          <a:p>
            <a:pPr marL="38100">
              <a:lnSpc>
                <a:spcPct val="90000"/>
              </a:lnSpc>
              <a:buClr>
                <a:srgbClr val="EE3A89"/>
              </a:buClr>
              <a:buSzPts val="3000"/>
            </a:pPr>
            <a:r>
              <a:rPr lang="en-AU" b="1" dirty="0">
                <a:solidFill>
                  <a:srgbClr val="262261"/>
                </a:solidFill>
              </a:rPr>
              <a:t>Probability of data given modelled values</a:t>
            </a:r>
            <a:endParaRPr lang="en-AU" b="1" i="1" dirty="0">
              <a:solidFill>
                <a:srgbClr val="3877AD"/>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A5DFC62-DA68-D2B0-A972-CD6A866A1564}"/>
                  </a:ext>
                </a:extLst>
              </p:cNvPr>
              <p:cNvSpPr txBox="1"/>
              <p:nvPr/>
            </p:nvSpPr>
            <p:spPr>
              <a:xfrm>
                <a:off x="6676232" y="4530570"/>
                <a:ext cx="5057054" cy="590931"/>
              </a:xfrm>
              <a:prstGeom prst="rect">
                <a:avLst/>
              </a:prstGeom>
              <a:noFill/>
              <a:ln w="38100">
                <a:solidFill>
                  <a:srgbClr val="262261"/>
                </a:solidFill>
              </a:ln>
            </p:spPr>
            <p:txBody>
              <a:bodyPr wrap="square">
                <a:spAutoFit/>
              </a:bodyPr>
              <a:lstStyle/>
              <a:p>
                <a:pPr marL="38100">
                  <a:lnSpc>
                    <a:spcPct val="90000"/>
                  </a:lnSpc>
                  <a:buClr>
                    <a:srgbClr val="EE3A89"/>
                  </a:buClr>
                  <a:buSzPts val="3000"/>
                </a:pPr>
                <a:r>
                  <a:rPr lang="en-AU" b="1" dirty="0"/>
                  <a:t>Additional effects: e.g. day-of-the-week effect multiplier</a:t>
                </a:r>
                <a14:m>
                  <m:oMath xmlns:m="http://schemas.openxmlformats.org/officeDocument/2006/math">
                    <m:r>
                      <a:rPr lang="en-AU" b="1" i="0" smtClean="0">
                        <a:solidFill>
                          <a:srgbClr val="EE3A89"/>
                        </a:solidFill>
                        <a:latin typeface="Cambria Math" panose="02040503050406030204" pitchFamily="18" charset="0"/>
                      </a:rPr>
                      <m:t> </m:t>
                    </m:r>
                    <m:r>
                      <a:rPr lang="en-AU" b="1" i="1" smtClean="0">
                        <a:solidFill>
                          <a:srgbClr val="3877AD"/>
                        </a:solidFill>
                        <a:latin typeface="Cambria Math" panose="02040503050406030204" pitchFamily="18" charset="0"/>
                      </a:rPr>
                      <m:t>𝑫𝑶𝑾</m:t>
                    </m:r>
                    <m:r>
                      <a:rPr lang="en-AU" b="1" i="1" smtClean="0">
                        <a:solidFill>
                          <a:srgbClr val="3877AD"/>
                        </a:solidFill>
                        <a:latin typeface="Cambria Math" panose="02040503050406030204" pitchFamily="18" charset="0"/>
                      </a:rPr>
                      <m:t>(</m:t>
                    </m:r>
                    <m:r>
                      <a:rPr lang="en-AU" b="1" i="1" smtClean="0">
                        <a:solidFill>
                          <a:srgbClr val="3877AD"/>
                        </a:solidFill>
                        <a:latin typeface="Cambria Math" panose="02040503050406030204" pitchFamily="18" charset="0"/>
                      </a:rPr>
                      <m:t>𝒕</m:t>
                    </m:r>
                    <m:r>
                      <a:rPr lang="en-AU" b="1" i="1" smtClean="0">
                        <a:solidFill>
                          <a:srgbClr val="3877AD"/>
                        </a:solidFill>
                        <a:latin typeface="Cambria Math" panose="02040503050406030204" pitchFamily="18" charset="0"/>
                      </a:rPr>
                      <m:t>)</m:t>
                    </m:r>
                  </m:oMath>
                </a14:m>
                <a:endParaRPr lang="en-AU" sz="1800" b="1" dirty="0">
                  <a:solidFill>
                    <a:srgbClr val="86B8CD"/>
                  </a:solidFill>
                </a:endParaRPr>
              </a:p>
            </p:txBody>
          </p:sp>
        </mc:Choice>
        <mc:Fallback xmlns="">
          <p:sp>
            <p:nvSpPr>
              <p:cNvPr id="15" name="TextBox 14">
                <a:extLst>
                  <a:ext uri="{FF2B5EF4-FFF2-40B4-BE49-F238E27FC236}">
                    <a16:creationId xmlns:a16="http://schemas.microsoft.com/office/drawing/2014/main" id="{5A5DFC62-DA68-D2B0-A972-CD6A866A1564}"/>
                  </a:ext>
                </a:extLst>
              </p:cNvPr>
              <p:cNvSpPr txBox="1">
                <a:spLocks noRot="1" noChangeAspect="1" noMove="1" noResize="1" noEditPoints="1" noAdjustHandles="1" noChangeArrowheads="1" noChangeShapeType="1" noTextEdit="1"/>
              </p:cNvSpPr>
              <p:nvPr/>
            </p:nvSpPr>
            <p:spPr>
              <a:xfrm>
                <a:off x="6676232" y="4530570"/>
                <a:ext cx="5057054" cy="590931"/>
              </a:xfrm>
              <a:prstGeom prst="rect">
                <a:avLst/>
              </a:prstGeom>
              <a:blipFill>
                <a:blip r:embed="rId8"/>
                <a:stretch>
                  <a:fillRect t="-5825" b="-11650"/>
                </a:stretch>
              </a:blipFill>
              <a:ln w="38100">
                <a:solidFill>
                  <a:srgbClr val="262261"/>
                </a:solidFill>
              </a:ln>
            </p:spPr>
            <p:txBody>
              <a:bodyPr/>
              <a:lstStyle/>
              <a:p>
                <a:r>
                  <a:rPr lang="en-AU">
                    <a:noFill/>
                  </a:rPr>
                  <a:t> </a:t>
                </a:r>
              </a:p>
            </p:txBody>
          </p:sp>
        </mc:Fallback>
      </mc:AlternateContent>
      <p:cxnSp>
        <p:nvCxnSpPr>
          <p:cNvPr id="17" name="Google Shape;186;p3">
            <a:extLst>
              <a:ext uri="{FF2B5EF4-FFF2-40B4-BE49-F238E27FC236}">
                <a16:creationId xmlns:a16="http://schemas.microsoft.com/office/drawing/2014/main" id="{23F7AB9F-EAA2-108E-6444-054B8772A057}"/>
              </a:ext>
            </a:extLst>
          </p:cNvPr>
          <p:cNvCxnSpPr>
            <a:cxnSpLocks/>
          </p:cNvCxnSpPr>
          <p:nvPr/>
        </p:nvCxnSpPr>
        <p:spPr>
          <a:xfrm>
            <a:off x="8310327" y="1406644"/>
            <a:ext cx="0" cy="350222"/>
          </a:xfrm>
          <a:prstGeom prst="straightConnector1">
            <a:avLst/>
          </a:prstGeom>
          <a:noFill/>
          <a:ln w="38100" cap="flat" cmpd="sng">
            <a:solidFill>
              <a:srgbClr val="262261"/>
            </a:solidFill>
            <a:prstDash val="solid"/>
            <a:miter lim="800000"/>
            <a:headEnd type="none" w="sm" len="sm"/>
            <a:tailEnd type="triangle" w="med" len="med"/>
          </a:ln>
        </p:spPr>
      </p:cxnSp>
      <p:cxnSp>
        <p:nvCxnSpPr>
          <p:cNvPr id="20" name="Google Shape;186;p3">
            <a:extLst>
              <a:ext uri="{FF2B5EF4-FFF2-40B4-BE49-F238E27FC236}">
                <a16:creationId xmlns:a16="http://schemas.microsoft.com/office/drawing/2014/main" id="{FBEA47E4-5409-6B3C-E744-52BE4E1B1668}"/>
              </a:ext>
            </a:extLst>
          </p:cNvPr>
          <p:cNvCxnSpPr>
            <a:cxnSpLocks/>
          </p:cNvCxnSpPr>
          <p:nvPr/>
        </p:nvCxnSpPr>
        <p:spPr>
          <a:xfrm>
            <a:off x="8310327" y="5121501"/>
            <a:ext cx="0" cy="350222"/>
          </a:xfrm>
          <a:prstGeom prst="straightConnector1">
            <a:avLst/>
          </a:prstGeom>
          <a:noFill/>
          <a:ln w="38100" cap="flat" cmpd="sng">
            <a:solidFill>
              <a:srgbClr val="262261"/>
            </a:solidFill>
            <a:prstDash val="solid"/>
            <a:miter lim="800000"/>
            <a:headEnd type="none" w="sm" len="sm"/>
            <a:tailEnd type="triangle" w="med" len="med"/>
          </a:ln>
        </p:spPr>
      </p:cxnSp>
      <p:sp>
        <p:nvSpPr>
          <p:cNvPr id="23" name="Plus Sign 22">
            <a:extLst>
              <a:ext uri="{FF2B5EF4-FFF2-40B4-BE49-F238E27FC236}">
                <a16:creationId xmlns:a16="http://schemas.microsoft.com/office/drawing/2014/main" id="{85CCB0C9-35FF-9246-B51F-BFB25F192969}"/>
              </a:ext>
            </a:extLst>
          </p:cNvPr>
          <p:cNvSpPr/>
          <p:nvPr/>
        </p:nvSpPr>
        <p:spPr>
          <a:xfrm>
            <a:off x="8164687" y="4103463"/>
            <a:ext cx="525866" cy="449202"/>
          </a:xfrm>
          <a:prstGeom prst="mathPlus">
            <a:avLst/>
          </a:prstGeom>
          <a:solidFill>
            <a:srgbClr val="2622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CE6E0C8-D484-DCE0-6655-D6C1C09BA26D}"/>
                  </a:ext>
                </a:extLst>
              </p:cNvPr>
              <p:cNvSpPr txBox="1"/>
              <p:nvPr/>
            </p:nvSpPr>
            <p:spPr>
              <a:xfrm>
                <a:off x="6637245" y="2995061"/>
                <a:ext cx="5096041" cy="1309589"/>
              </a:xfrm>
              <a:prstGeom prst="rect">
                <a:avLst/>
              </a:prstGeom>
              <a:noFill/>
              <a:ln w="38100">
                <a:solidFill>
                  <a:srgbClr val="262261"/>
                </a:solidFill>
              </a:ln>
            </p:spPr>
            <p:txBody>
              <a:bodyPr wrap="square">
                <a:spAutoFit/>
              </a:bodyPr>
              <a:lstStyle/>
              <a:p>
                <a:pPr marL="38100">
                  <a:lnSpc>
                    <a:spcPct val="90000"/>
                  </a:lnSpc>
                  <a:buClr>
                    <a:srgbClr val="EE3A89"/>
                  </a:buClr>
                  <a:buSzPts val="3000"/>
                </a:pPr>
                <a:r>
                  <a:rPr lang="en-AU" b="1" dirty="0"/>
                  <a:t>Calculate observed epidemic time series, </a:t>
                </a:r>
                <a14:m>
                  <m:oMath xmlns:m="http://schemas.openxmlformats.org/officeDocument/2006/math">
                    <m:acc>
                      <m:accPr>
                        <m:chr m:val="̂"/>
                        <m:ctrlPr>
                          <a:rPr lang="en-AU" b="1" i="1" dirty="0">
                            <a:solidFill>
                              <a:srgbClr val="3877AD"/>
                            </a:solidFill>
                            <a:latin typeface="Cambria Math" panose="02040503050406030204" pitchFamily="18" charset="0"/>
                          </a:rPr>
                        </m:ctrlPr>
                      </m:accPr>
                      <m:e>
                        <m:r>
                          <a:rPr lang="en-AU" b="1" i="1" dirty="0">
                            <a:solidFill>
                              <a:srgbClr val="3877AD"/>
                            </a:solidFill>
                            <a:latin typeface="Cambria Math" panose="02040503050406030204" pitchFamily="18" charset="0"/>
                          </a:rPr>
                          <m:t>𝑪</m:t>
                        </m:r>
                      </m:e>
                    </m:acc>
                    <m:d>
                      <m:dPr>
                        <m:ctrlPr>
                          <a:rPr lang="en-AU" b="1" i="1">
                            <a:solidFill>
                              <a:srgbClr val="3877AD"/>
                            </a:solidFill>
                            <a:latin typeface="Cambria Math" panose="02040503050406030204" pitchFamily="18" charset="0"/>
                          </a:rPr>
                        </m:ctrlPr>
                      </m:dPr>
                      <m:e>
                        <m:r>
                          <a:rPr lang="en-AU" b="1" i="1">
                            <a:solidFill>
                              <a:srgbClr val="3877AD"/>
                            </a:solidFill>
                            <a:latin typeface="Cambria Math" panose="02040503050406030204" pitchFamily="18" charset="0"/>
                          </a:rPr>
                          <m:t>𝒕</m:t>
                        </m:r>
                      </m:e>
                    </m:d>
                    <m:r>
                      <a:rPr lang="en-AU" b="1" i="1">
                        <a:solidFill>
                          <a:srgbClr val="3877AD"/>
                        </a:solidFill>
                        <a:latin typeface="Cambria Math" panose="02040503050406030204" pitchFamily="18" charset="0"/>
                      </a:rPr>
                      <m:t>,</m:t>
                    </m:r>
                  </m:oMath>
                </a14:m>
                <a:r>
                  <a:rPr lang="en-AU" b="1" dirty="0">
                    <a:solidFill>
                      <a:srgbClr val="3877AD"/>
                    </a:solidFill>
                  </a:rPr>
                  <a:t> </a:t>
                </a:r>
                <a:r>
                  <a:rPr lang="en-AU" b="1" dirty="0"/>
                  <a:t>from </a:t>
                </a:r>
                <a14:m>
                  <m:oMath xmlns:m="http://schemas.openxmlformats.org/officeDocument/2006/math">
                    <m:acc>
                      <m:accPr>
                        <m:chr m:val="̂"/>
                        <m:ctrlPr>
                          <a:rPr lang="en-AU" b="1" i="1">
                            <a:solidFill>
                              <a:srgbClr val="EE3A89"/>
                            </a:solidFill>
                            <a:latin typeface="Cambria Math" panose="02040503050406030204" pitchFamily="18" charset="0"/>
                          </a:rPr>
                        </m:ctrlPr>
                      </m:accPr>
                      <m:e>
                        <m:r>
                          <a:rPr lang="en-AU" b="1" i="1">
                            <a:solidFill>
                              <a:srgbClr val="EE3A89"/>
                            </a:solidFill>
                            <a:latin typeface="Cambria Math" panose="02040503050406030204" pitchFamily="18" charset="0"/>
                          </a:rPr>
                          <m:t>𝑰</m:t>
                        </m:r>
                      </m:e>
                    </m:acc>
                    <m:d>
                      <m:dPr>
                        <m:ctrlPr>
                          <a:rPr lang="en-AU" b="1" i="1">
                            <a:solidFill>
                              <a:srgbClr val="EE3A89"/>
                            </a:solidFill>
                            <a:latin typeface="Cambria Math" panose="02040503050406030204" pitchFamily="18" charset="0"/>
                          </a:rPr>
                        </m:ctrlPr>
                      </m:dPr>
                      <m:e>
                        <m:r>
                          <a:rPr lang="en-AU" b="1" i="1">
                            <a:solidFill>
                              <a:srgbClr val="EE3A89"/>
                            </a:solidFill>
                            <a:latin typeface="Cambria Math" panose="02040503050406030204" pitchFamily="18" charset="0"/>
                          </a:rPr>
                          <m:t>𝒕</m:t>
                        </m:r>
                      </m:e>
                    </m:d>
                  </m:oMath>
                </a14:m>
                <a:r>
                  <a:rPr lang="en-AU" b="1" dirty="0"/>
                  <a:t> using a delay distribution:</a:t>
                </a:r>
              </a:p>
              <a:p>
                <a:pPr marL="38100">
                  <a:lnSpc>
                    <a:spcPct val="90000"/>
                  </a:lnSpc>
                  <a:buClr>
                    <a:srgbClr val="EE3A89"/>
                  </a:buClr>
                  <a:buSzPts val="3000"/>
                </a:pPr>
                <a14:m>
                  <m:oMathPara xmlns:m="http://schemas.openxmlformats.org/officeDocument/2006/math">
                    <m:oMathParaPr>
                      <m:jc m:val="centerGroup"/>
                    </m:oMathParaPr>
                    <m:oMath xmlns:m="http://schemas.openxmlformats.org/officeDocument/2006/math">
                      <m:acc>
                        <m:accPr>
                          <m:chr m:val="̂"/>
                          <m:ctrlPr>
                            <a:rPr lang="en-AU" b="1" i="1">
                              <a:solidFill>
                                <a:srgbClr val="3877AD"/>
                              </a:solidFill>
                              <a:latin typeface="Cambria Math" panose="02040503050406030204" pitchFamily="18" charset="0"/>
                            </a:rPr>
                          </m:ctrlPr>
                        </m:accPr>
                        <m:e>
                          <m:r>
                            <a:rPr lang="en-AU" b="1" i="1">
                              <a:solidFill>
                                <a:srgbClr val="3877AD"/>
                              </a:solidFill>
                              <a:latin typeface="Cambria Math" panose="02040503050406030204" pitchFamily="18" charset="0"/>
                            </a:rPr>
                            <m:t>𝑪</m:t>
                          </m:r>
                        </m:e>
                      </m:acc>
                      <m:d>
                        <m:dPr>
                          <m:ctrlPr>
                            <a:rPr lang="en-AU" b="1" i="1">
                              <a:solidFill>
                                <a:srgbClr val="3877AD"/>
                              </a:solidFill>
                              <a:latin typeface="Cambria Math" panose="02040503050406030204" pitchFamily="18" charset="0"/>
                            </a:rPr>
                          </m:ctrlPr>
                        </m:dPr>
                        <m:e>
                          <m:r>
                            <a:rPr lang="en-AU" b="1" i="1">
                              <a:solidFill>
                                <a:srgbClr val="3877AD"/>
                              </a:solidFill>
                              <a:latin typeface="Cambria Math" panose="02040503050406030204" pitchFamily="18" charset="0"/>
                            </a:rPr>
                            <m:t>𝒕</m:t>
                          </m:r>
                        </m:e>
                      </m:d>
                      <m:r>
                        <a:rPr lang="en-AU" b="1" i="1" smtClean="0">
                          <a:solidFill>
                            <a:srgbClr val="3877AD"/>
                          </a:solidFill>
                          <a:latin typeface="Cambria Math" panose="02040503050406030204" pitchFamily="18" charset="0"/>
                        </a:rPr>
                        <m:t>=</m:t>
                      </m:r>
                      <m:nary>
                        <m:naryPr>
                          <m:chr m:val="∑"/>
                          <m:ctrlPr>
                            <a:rPr lang="en-AU" b="1" i="1" smtClean="0">
                              <a:solidFill>
                                <a:srgbClr val="262261"/>
                              </a:solidFill>
                              <a:latin typeface="Cambria Math" panose="02040503050406030204" pitchFamily="18" charset="0"/>
                            </a:rPr>
                          </m:ctrlPr>
                        </m:naryPr>
                        <m:sub>
                          <m:r>
                            <a:rPr lang="en-AU" b="1" i="1" smtClean="0">
                              <a:solidFill>
                                <a:srgbClr val="262261"/>
                              </a:solidFill>
                              <a:latin typeface="Cambria Math" panose="02040503050406030204" pitchFamily="18" charset="0"/>
                            </a:rPr>
                            <m:t>𝝉</m:t>
                          </m:r>
                          <m:r>
                            <a:rPr lang="en-AU" b="1" i="1" smtClean="0">
                              <a:solidFill>
                                <a:srgbClr val="262261"/>
                              </a:solidFill>
                              <a:latin typeface="Cambria Math" panose="02040503050406030204" pitchFamily="18" charset="0"/>
                            </a:rPr>
                            <m:t>=</m:t>
                          </m:r>
                          <m:r>
                            <a:rPr lang="en-AU" b="1" i="1" smtClean="0">
                              <a:solidFill>
                                <a:srgbClr val="262261"/>
                              </a:solidFill>
                              <a:latin typeface="Cambria Math" panose="02040503050406030204" pitchFamily="18" charset="0"/>
                            </a:rPr>
                            <m:t>𝟎</m:t>
                          </m:r>
                        </m:sub>
                        <m:sup>
                          <m:r>
                            <a:rPr lang="en-AU" b="1" i="1" smtClean="0">
                              <a:solidFill>
                                <a:srgbClr val="262261"/>
                              </a:solidFill>
                              <a:latin typeface="Cambria Math" panose="02040503050406030204" pitchFamily="18" charset="0"/>
                            </a:rPr>
                            <m:t>∞</m:t>
                          </m:r>
                        </m:sup>
                        <m:e>
                          <m:acc>
                            <m:accPr>
                              <m:chr m:val="̂"/>
                              <m:ctrlPr>
                                <a:rPr lang="en-AU" b="1" i="1" smtClean="0">
                                  <a:solidFill>
                                    <a:srgbClr val="EE3A89"/>
                                  </a:solidFill>
                                  <a:latin typeface="Cambria Math" panose="02040503050406030204" pitchFamily="18" charset="0"/>
                                </a:rPr>
                              </m:ctrlPr>
                            </m:accPr>
                            <m:e>
                              <m:r>
                                <a:rPr lang="en-AU" b="1" i="1">
                                  <a:solidFill>
                                    <a:srgbClr val="EE3A89"/>
                                  </a:solidFill>
                                  <a:latin typeface="Cambria Math" panose="02040503050406030204" pitchFamily="18" charset="0"/>
                                </a:rPr>
                                <m:t>𝑰</m:t>
                              </m:r>
                            </m:e>
                          </m:acc>
                          <m:d>
                            <m:dPr>
                              <m:ctrlPr>
                                <a:rPr lang="en-AU" b="1" i="1">
                                  <a:solidFill>
                                    <a:srgbClr val="EE3A89"/>
                                  </a:solidFill>
                                  <a:latin typeface="Cambria Math" panose="02040503050406030204" pitchFamily="18" charset="0"/>
                                </a:rPr>
                              </m:ctrlPr>
                            </m:dPr>
                            <m:e>
                              <m:r>
                                <a:rPr lang="en-AU" b="1" i="1">
                                  <a:solidFill>
                                    <a:srgbClr val="EE3A89"/>
                                  </a:solidFill>
                                  <a:latin typeface="Cambria Math" panose="02040503050406030204" pitchFamily="18" charset="0"/>
                                </a:rPr>
                                <m:t>𝒕</m:t>
                              </m:r>
                              <m:r>
                                <a:rPr lang="en-AU" b="1" i="1">
                                  <a:solidFill>
                                    <a:srgbClr val="EE3A89"/>
                                  </a:solidFill>
                                  <a:latin typeface="Cambria Math" panose="02040503050406030204" pitchFamily="18" charset="0"/>
                                </a:rPr>
                                <m:t>−</m:t>
                              </m:r>
                              <m:r>
                                <a:rPr lang="en-AU" b="1" i="1">
                                  <a:solidFill>
                                    <a:srgbClr val="EE3A89"/>
                                  </a:solidFill>
                                  <a:latin typeface="Cambria Math" panose="02040503050406030204" pitchFamily="18" charset="0"/>
                                </a:rPr>
                                <m:t>𝝉</m:t>
                              </m:r>
                            </m:e>
                          </m:d>
                          <m:r>
                            <a:rPr lang="en-AU" b="1" i="1">
                              <a:solidFill>
                                <a:srgbClr val="262261"/>
                              </a:solidFill>
                              <a:latin typeface="Cambria Math" panose="02040503050406030204" pitchFamily="18" charset="0"/>
                            </a:rPr>
                            <m:t>𝒑</m:t>
                          </m:r>
                          <m:d>
                            <m:dPr>
                              <m:ctrlPr>
                                <a:rPr lang="en-AU" b="1" i="1">
                                  <a:solidFill>
                                    <a:srgbClr val="262261"/>
                                  </a:solidFill>
                                  <a:latin typeface="Cambria Math" panose="02040503050406030204" pitchFamily="18" charset="0"/>
                                </a:rPr>
                              </m:ctrlPr>
                            </m:dPr>
                            <m:e>
                              <m:r>
                                <a:rPr lang="en-AU" b="1" i="1">
                                  <a:solidFill>
                                    <a:srgbClr val="262261"/>
                                  </a:solidFill>
                                  <a:latin typeface="Cambria Math" panose="02040503050406030204" pitchFamily="18" charset="0"/>
                                </a:rPr>
                                <m:t>𝝉</m:t>
                              </m:r>
                            </m:e>
                          </m:d>
                        </m:e>
                      </m:nary>
                    </m:oMath>
                  </m:oMathPara>
                </a14:m>
                <a:endParaRPr lang="en-AU" sz="1800" b="1" dirty="0">
                  <a:solidFill>
                    <a:srgbClr val="86B8CD"/>
                  </a:solidFill>
                </a:endParaRPr>
              </a:p>
            </p:txBody>
          </p:sp>
        </mc:Choice>
        <mc:Fallback xmlns="">
          <p:sp>
            <p:nvSpPr>
              <p:cNvPr id="5" name="TextBox 4">
                <a:extLst>
                  <a:ext uri="{FF2B5EF4-FFF2-40B4-BE49-F238E27FC236}">
                    <a16:creationId xmlns:a16="http://schemas.microsoft.com/office/drawing/2014/main" id="{CCE6E0C8-D484-DCE0-6655-D6C1C09BA26D}"/>
                  </a:ext>
                </a:extLst>
              </p:cNvPr>
              <p:cNvSpPr txBox="1">
                <a:spLocks noRot="1" noChangeAspect="1" noMove="1" noResize="1" noEditPoints="1" noAdjustHandles="1" noChangeArrowheads="1" noChangeShapeType="1" noTextEdit="1"/>
              </p:cNvSpPr>
              <p:nvPr/>
            </p:nvSpPr>
            <p:spPr>
              <a:xfrm>
                <a:off x="6637245" y="2995061"/>
                <a:ext cx="5096041" cy="1309589"/>
              </a:xfrm>
              <a:prstGeom prst="rect">
                <a:avLst/>
              </a:prstGeom>
              <a:blipFill>
                <a:blip r:embed="rId9"/>
                <a:stretch>
                  <a:fillRect t="-2715"/>
                </a:stretch>
              </a:blipFill>
              <a:ln w="38100">
                <a:solidFill>
                  <a:srgbClr val="262261"/>
                </a:solidFill>
              </a:ln>
            </p:spPr>
            <p:txBody>
              <a:bodyPr/>
              <a:lstStyle/>
              <a:p>
                <a:r>
                  <a:rPr lang="en-AU">
                    <a:noFill/>
                  </a:rPr>
                  <a:t> </a:t>
                </a:r>
              </a:p>
            </p:txBody>
          </p:sp>
        </mc:Fallback>
      </mc:AlternateContent>
      <p:cxnSp>
        <p:nvCxnSpPr>
          <p:cNvPr id="6" name="Google Shape;186;p3">
            <a:extLst>
              <a:ext uri="{FF2B5EF4-FFF2-40B4-BE49-F238E27FC236}">
                <a16:creationId xmlns:a16="http://schemas.microsoft.com/office/drawing/2014/main" id="{DCF85AD1-184C-DB2E-4297-C55D53BC882E}"/>
              </a:ext>
            </a:extLst>
          </p:cNvPr>
          <p:cNvCxnSpPr>
            <a:cxnSpLocks/>
          </p:cNvCxnSpPr>
          <p:nvPr/>
        </p:nvCxnSpPr>
        <p:spPr>
          <a:xfrm>
            <a:off x="8310327" y="2644839"/>
            <a:ext cx="0" cy="350222"/>
          </a:xfrm>
          <a:prstGeom prst="straightConnector1">
            <a:avLst/>
          </a:prstGeom>
          <a:noFill/>
          <a:ln w="38100" cap="flat" cmpd="sng">
            <a:solidFill>
              <a:srgbClr val="262261"/>
            </a:solidFill>
            <a:prstDash val="solid"/>
            <a:miter lim="800000"/>
            <a:headEnd type="none" w="sm" len="sm"/>
            <a:tailEnd type="triangle" w="med" len="med"/>
          </a:ln>
        </p:spPr>
      </p:cxnSp>
    </p:spTree>
    <p:extLst>
      <p:ext uri="{BB962C8B-B14F-4D97-AF65-F5344CB8AC3E}">
        <p14:creationId xmlns:p14="http://schemas.microsoft.com/office/powerpoint/2010/main" val="3109523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23" grpId="0" animBg="1"/>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6">
          <a:extLst>
            <a:ext uri="{FF2B5EF4-FFF2-40B4-BE49-F238E27FC236}">
              <a16:creationId xmlns:a16="http://schemas.microsoft.com/office/drawing/2014/main" id="{C9DC785D-75EF-1BAA-1B86-88F08DEE1B8C}"/>
            </a:ext>
          </a:extLst>
        </p:cNvPr>
        <p:cNvGrpSpPr/>
        <p:nvPr/>
      </p:nvGrpSpPr>
      <p:grpSpPr>
        <a:xfrm>
          <a:off x="0" y="0"/>
          <a:ext cx="0" cy="0"/>
          <a:chOff x="0" y="0"/>
          <a:chExt cx="0" cy="0"/>
        </a:xfrm>
      </p:grpSpPr>
      <p:sp>
        <p:nvSpPr>
          <p:cNvPr id="97" name="Google Shape;97;g33ff1cc942e_0_52">
            <a:extLst>
              <a:ext uri="{FF2B5EF4-FFF2-40B4-BE49-F238E27FC236}">
                <a16:creationId xmlns:a16="http://schemas.microsoft.com/office/drawing/2014/main" id="{281B5943-0F43-B3FF-5299-AEE2D7C9D12F}"/>
              </a:ext>
            </a:extLst>
          </p:cNvPr>
          <p:cNvSpPr txBox="1">
            <a:spLocks noGrp="1"/>
          </p:cNvSpPr>
          <p:nvPr>
            <p:ph type="title"/>
          </p:nvPr>
        </p:nvSpPr>
        <p:spPr>
          <a:xfrm>
            <a:off x="1" y="0"/>
            <a:ext cx="108888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261"/>
              </a:buClr>
              <a:buSzPts val="3600"/>
              <a:buFont typeface="Arial"/>
              <a:buNone/>
            </a:pPr>
            <a:r>
              <a:rPr lang="en-AU" sz="3600" b="1" dirty="0">
                <a:solidFill>
                  <a:srgbClr val="262261"/>
                </a:solidFill>
              </a:rPr>
              <a:t>Quantifying delay distributions</a:t>
            </a:r>
            <a:endParaRPr dirty="0">
              <a:solidFill>
                <a:srgbClr val="262261"/>
              </a:solidFill>
            </a:endParaRPr>
          </a:p>
        </p:txBody>
      </p:sp>
      <mc:AlternateContent xmlns:mc="http://schemas.openxmlformats.org/markup-compatibility/2006" xmlns:a14="http://schemas.microsoft.com/office/drawing/2010/main">
        <mc:Choice Requires="a14">
          <p:sp>
            <p:nvSpPr>
              <p:cNvPr id="98" name="Google Shape;98;g33ff1cc942e_0_52">
                <a:extLst>
                  <a:ext uri="{FF2B5EF4-FFF2-40B4-BE49-F238E27FC236}">
                    <a16:creationId xmlns:a16="http://schemas.microsoft.com/office/drawing/2014/main" id="{48D2C642-1177-0C26-E8F4-4DF8E18330EB}"/>
                  </a:ext>
                </a:extLst>
              </p:cNvPr>
              <p:cNvSpPr txBox="1"/>
              <p:nvPr/>
            </p:nvSpPr>
            <p:spPr>
              <a:xfrm>
                <a:off x="318742" y="1325700"/>
                <a:ext cx="7571001" cy="5163109"/>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EE3A89"/>
                  </a:buClr>
                  <a:buSzPts val="3000"/>
                  <a:buFont typeface="Arial"/>
                  <a:buChar char="•"/>
                </a:pPr>
                <a:r>
                  <a:rPr lang="en-AU" sz="2000" b="1" dirty="0">
                    <a:solidFill>
                      <a:srgbClr val="262261"/>
                    </a:solidFill>
                  </a:rPr>
                  <a:t>To account for delay distributions, we need to know the delay distribution, </a:t>
                </a:r>
                <a14:m>
                  <m:oMath xmlns:m="http://schemas.openxmlformats.org/officeDocument/2006/math">
                    <m:r>
                      <a:rPr lang="en-AU" sz="2000" b="1" i="1" smtClean="0">
                        <a:solidFill>
                          <a:srgbClr val="EE3A89"/>
                        </a:solidFill>
                        <a:latin typeface="Cambria Math" panose="02040503050406030204" pitchFamily="18" charset="0"/>
                      </a:rPr>
                      <m:t>𝒑</m:t>
                    </m:r>
                    <m:r>
                      <a:rPr lang="en-AU" sz="2000" b="1" i="1" smtClean="0">
                        <a:solidFill>
                          <a:srgbClr val="EE3A89"/>
                        </a:solidFill>
                        <a:latin typeface="Cambria Math" panose="02040503050406030204" pitchFamily="18" charset="0"/>
                      </a:rPr>
                      <m:t>(</m:t>
                    </m:r>
                    <m:r>
                      <a:rPr lang="en-AU" sz="2000" b="1" i="1" smtClean="0">
                        <a:solidFill>
                          <a:srgbClr val="EE3A89"/>
                        </a:solidFill>
                        <a:latin typeface="Cambria Math" panose="02040503050406030204" pitchFamily="18" charset="0"/>
                      </a:rPr>
                      <m:t>𝝉</m:t>
                    </m:r>
                    <m:r>
                      <a:rPr lang="en-AU" sz="2000" b="1" i="1" smtClean="0">
                        <a:solidFill>
                          <a:srgbClr val="EE3A89"/>
                        </a:solidFill>
                        <a:latin typeface="Cambria Math" panose="02040503050406030204" pitchFamily="18" charset="0"/>
                      </a:rPr>
                      <m:t>)</m:t>
                    </m:r>
                  </m:oMath>
                </a14:m>
                <a:endParaRPr lang="en-AU" sz="2000" b="1" dirty="0">
                  <a:solidFill>
                    <a:srgbClr val="EE3A89"/>
                  </a:solidFill>
                </a:endParaRPr>
              </a:p>
              <a:p>
                <a:pPr marL="228600" marR="0" lvl="0" indent="-228600" algn="l" rtl="0">
                  <a:lnSpc>
                    <a:spcPct val="90000"/>
                  </a:lnSpc>
                  <a:spcBef>
                    <a:spcPts val="0"/>
                  </a:spcBef>
                  <a:spcAft>
                    <a:spcPts val="0"/>
                  </a:spcAft>
                  <a:buClr>
                    <a:srgbClr val="EE3A89"/>
                  </a:buClr>
                  <a:buSzPts val="3000"/>
                  <a:buFont typeface="Arial"/>
                  <a:buChar char="•"/>
                </a:pPr>
                <a:endParaRPr lang="en-AU" sz="2000" b="1" dirty="0">
                  <a:solidFill>
                    <a:srgbClr val="262261"/>
                  </a:solidFill>
                </a:endParaRPr>
              </a:p>
              <a:p>
                <a:pPr marL="228600" marR="0" lvl="0" indent="-228600" algn="l" rtl="0">
                  <a:lnSpc>
                    <a:spcPct val="90000"/>
                  </a:lnSpc>
                  <a:spcBef>
                    <a:spcPts val="0"/>
                  </a:spcBef>
                  <a:spcAft>
                    <a:spcPts val="0"/>
                  </a:spcAft>
                  <a:buClr>
                    <a:srgbClr val="EE3A89"/>
                  </a:buClr>
                  <a:buSzPts val="3000"/>
                  <a:buFont typeface="Arial"/>
                  <a:buChar char="•"/>
                </a:pPr>
                <a:r>
                  <a:rPr lang="en-AU" sz="2000" b="1" dirty="0">
                    <a:solidFill>
                      <a:srgbClr val="262261"/>
                    </a:solidFill>
                  </a:rPr>
                  <a:t>Data is often collected that can be used to quantify delay distributions. For example, data describing the time between different outcomes for individuals:</a:t>
                </a:r>
              </a:p>
              <a:p>
                <a:pPr marL="685800" lvl="1" indent="-228600">
                  <a:lnSpc>
                    <a:spcPct val="90000"/>
                  </a:lnSpc>
                  <a:buClr>
                    <a:srgbClr val="EE3A89"/>
                  </a:buClr>
                  <a:buSzPts val="3000"/>
                  <a:buFont typeface="Arial"/>
                  <a:buChar char="•"/>
                </a:pPr>
                <a:r>
                  <a:rPr lang="en-AU" sz="2000" b="1" dirty="0">
                    <a:solidFill>
                      <a:srgbClr val="262261"/>
                    </a:solidFill>
                  </a:rPr>
                  <a:t>Time between symptom onset and case identification</a:t>
                </a:r>
              </a:p>
              <a:p>
                <a:pPr marL="685800" lvl="1" indent="-228600">
                  <a:lnSpc>
                    <a:spcPct val="90000"/>
                  </a:lnSpc>
                  <a:buClr>
                    <a:srgbClr val="EE3A89"/>
                  </a:buClr>
                  <a:buSzPts val="3000"/>
                  <a:buFont typeface="Arial"/>
                  <a:buChar char="•"/>
                </a:pPr>
                <a:r>
                  <a:rPr lang="en-AU" sz="2000" b="1" dirty="0">
                    <a:solidFill>
                      <a:srgbClr val="262261"/>
                    </a:solidFill>
                  </a:rPr>
                  <a:t>Time between identified case and hospitalisation</a:t>
                </a:r>
              </a:p>
              <a:p>
                <a:pPr marL="685800" lvl="1" indent="-228600">
                  <a:lnSpc>
                    <a:spcPct val="90000"/>
                  </a:lnSpc>
                  <a:buClr>
                    <a:srgbClr val="EE3A89"/>
                  </a:buClr>
                  <a:buSzPts val="3000"/>
                  <a:buFont typeface="Arial"/>
                  <a:buChar char="•"/>
                </a:pPr>
                <a:r>
                  <a:rPr lang="en-AU" sz="2000" b="1" dirty="0">
                    <a:solidFill>
                      <a:srgbClr val="262261"/>
                    </a:solidFill>
                  </a:rPr>
                  <a:t>Time between case and death</a:t>
                </a:r>
              </a:p>
              <a:p>
                <a:pPr marL="685800" lvl="1" indent="-228600">
                  <a:lnSpc>
                    <a:spcPct val="90000"/>
                  </a:lnSpc>
                  <a:buClr>
                    <a:srgbClr val="EE3A89"/>
                  </a:buClr>
                  <a:buSzPts val="3000"/>
                  <a:buFont typeface="Arial"/>
                  <a:buChar char="•"/>
                </a:pPr>
                <a:endParaRPr lang="en-AU" sz="2000" b="1" dirty="0">
                  <a:solidFill>
                    <a:srgbClr val="262261"/>
                  </a:solidFill>
                </a:endParaRPr>
              </a:p>
              <a:p>
                <a:pPr marL="228600" indent="-228600">
                  <a:lnSpc>
                    <a:spcPct val="90000"/>
                  </a:lnSpc>
                  <a:buClr>
                    <a:srgbClr val="EE3A89"/>
                  </a:buClr>
                  <a:buSzPts val="3000"/>
                  <a:buFont typeface="Arial"/>
                  <a:buChar char="•"/>
                </a:pPr>
                <a:r>
                  <a:rPr lang="en-AU" sz="2000" b="1" dirty="0">
                    <a:solidFill>
                      <a:srgbClr val="262261"/>
                    </a:solidFill>
                  </a:rPr>
                  <a:t>Probability distributions can be fit to such data and used when estimating </a:t>
                </a:r>
                <a14:m>
                  <m:oMath xmlns:m="http://schemas.openxmlformats.org/officeDocument/2006/math">
                    <m:sSub>
                      <m:sSubPr>
                        <m:ctrlPr>
                          <a:rPr lang="en-AU" sz="2000" b="1" i="1">
                            <a:solidFill>
                              <a:srgbClr val="262261"/>
                            </a:solidFill>
                            <a:latin typeface="Cambria Math" panose="02040503050406030204" pitchFamily="18" charset="0"/>
                            <a:ea typeface="Arial"/>
                            <a:cs typeface="Arial"/>
                            <a:sym typeface="Arial"/>
                          </a:rPr>
                        </m:ctrlPr>
                      </m:sSubPr>
                      <m:e>
                        <m:r>
                          <a:rPr lang="en-AU" sz="2000" b="1" i="1">
                            <a:solidFill>
                              <a:srgbClr val="262261"/>
                            </a:solidFill>
                            <a:latin typeface="Cambria Math" panose="02040503050406030204" pitchFamily="18" charset="0"/>
                            <a:ea typeface="Arial"/>
                            <a:cs typeface="Arial"/>
                            <a:sym typeface="Arial"/>
                          </a:rPr>
                          <m:t>𝑹</m:t>
                        </m:r>
                      </m:e>
                      <m:sub>
                        <m:r>
                          <a:rPr lang="en-AU" sz="2000" b="1" i="1">
                            <a:solidFill>
                              <a:srgbClr val="262261"/>
                            </a:solidFill>
                            <a:latin typeface="Cambria Math" panose="02040503050406030204" pitchFamily="18" charset="0"/>
                            <a:ea typeface="Arial"/>
                            <a:cs typeface="Arial"/>
                            <a:sym typeface="Arial"/>
                          </a:rPr>
                          <m:t>𝒆</m:t>
                        </m:r>
                      </m:sub>
                    </m:sSub>
                    <m:r>
                      <a:rPr lang="en-AU" sz="2000" b="1" i="1">
                        <a:solidFill>
                          <a:srgbClr val="262261"/>
                        </a:solidFill>
                        <a:latin typeface="Cambria Math" panose="02040503050406030204" pitchFamily="18" charset="0"/>
                        <a:ea typeface="Arial"/>
                        <a:cs typeface="Arial"/>
                        <a:sym typeface="Arial"/>
                      </a:rPr>
                      <m:t>(</m:t>
                    </m:r>
                    <m:r>
                      <a:rPr lang="en-AU" sz="2000" b="1" i="1">
                        <a:solidFill>
                          <a:srgbClr val="262261"/>
                        </a:solidFill>
                        <a:latin typeface="Cambria Math" panose="02040503050406030204" pitchFamily="18" charset="0"/>
                        <a:ea typeface="Arial"/>
                        <a:cs typeface="Arial"/>
                        <a:sym typeface="Arial"/>
                      </a:rPr>
                      <m:t>𝒕</m:t>
                    </m:r>
                    <m:r>
                      <a:rPr lang="en-AU" sz="2000" b="1" i="1">
                        <a:solidFill>
                          <a:srgbClr val="262261"/>
                        </a:solidFill>
                        <a:latin typeface="Cambria Math" panose="02040503050406030204" pitchFamily="18" charset="0"/>
                        <a:ea typeface="Arial"/>
                        <a:cs typeface="Arial"/>
                        <a:sym typeface="Arial"/>
                      </a:rPr>
                      <m:t> )</m:t>
                    </m:r>
                  </m:oMath>
                </a14:m>
                <a:r>
                  <a:rPr lang="en-AU" sz="2000" b="1" dirty="0">
                    <a:solidFill>
                      <a:srgbClr val="262261"/>
                    </a:solidFill>
                  </a:rPr>
                  <a:t> or </a:t>
                </a:r>
                <a14:m>
                  <m:oMath xmlns:m="http://schemas.openxmlformats.org/officeDocument/2006/math">
                    <m:r>
                      <a:rPr lang="en-AU" sz="2000" b="1" i="1">
                        <a:solidFill>
                          <a:srgbClr val="262261"/>
                        </a:solidFill>
                        <a:latin typeface="Cambria Math" panose="02040503050406030204" pitchFamily="18" charset="0"/>
                        <a:ea typeface="Arial"/>
                        <a:cs typeface="Arial"/>
                        <a:sym typeface="Arial"/>
                      </a:rPr>
                      <m:t>𝒓</m:t>
                    </m:r>
                    <m:r>
                      <a:rPr lang="en-AU" sz="2000" b="1" i="1">
                        <a:solidFill>
                          <a:srgbClr val="262261"/>
                        </a:solidFill>
                        <a:latin typeface="Cambria Math" panose="02040503050406030204" pitchFamily="18" charset="0"/>
                        <a:ea typeface="Arial"/>
                        <a:cs typeface="Arial"/>
                        <a:sym typeface="Arial"/>
                      </a:rPr>
                      <m:t>(</m:t>
                    </m:r>
                    <m:r>
                      <a:rPr lang="en-AU" sz="2000" b="1" i="1">
                        <a:solidFill>
                          <a:srgbClr val="262261"/>
                        </a:solidFill>
                        <a:latin typeface="Cambria Math" panose="02040503050406030204" pitchFamily="18" charset="0"/>
                        <a:ea typeface="Arial"/>
                        <a:cs typeface="Arial"/>
                        <a:sym typeface="Arial"/>
                      </a:rPr>
                      <m:t>𝒕</m:t>
                    </m:r>
                    <m:r>
                      <a:rPr lang="en-AU" sz="2000" b="1" i="1" smtClean="0">
                        <a:solidFill>
                          <a:srgbClr val="262261"/>
                        </a:solidFill>
                        <a:latin typeface="Cambria Math" panose="02040503050406030204" pitchFamily="18" charset="0"/>
                        <a:ea typeface="Arial"/>
                        <a:cs typeface="Arial"/>
                        <a:sym typeface="Arial"/>
                      </a:rPr>
                      <m:t>)</m:t>
                    </m:r>
                  </m:oMath>
                </a14:m>
                <a:r>
                  <a:rPr lang="en-AU" sz="2000" b="1" dirty="0">
                    <a:solidFill>
                      <a:srgbClr val="262261"/>
                    </a:solidFill>
                  </a:rPr>
                  <a:t>:</a:t>
                </a:r>
              </a:p>
              <a:p>
                <a:pPr marL="228600" indent="-228600">
                  <a:lnSpc>
                    <a:spcPct val="90000"/>
                  </a:lnSpc>
                  <a:buClr>
                    <a:srgbClr val="EE3A89"/>
                  </a:buClr>
                  <a:buSzPts val="3000"/>
                  <a:buFont typeface="Arial"/>
                  <a:buChar char="•"/>
                </a:pPr>
                <a:endParaRPr lang="en-AU" sz="2000" b="1" dirty="0">
                  <a:solidFill>
                    <a:srgbClr val="262261"/>
                  </a:solidFill>
                </a:endParaRPr>
              </a:p>
              <a:p>
                <a:pPr marL="228600" indent="-228600">
                  <a:lnSpc>
                    <a:spcPct val="90000"/>
                  </a:lnSpc>
                  <a:buClr>
                    <a:srgbClr val="EE3A89"/>
                  </a:buClr>
                  <a:buSzPts val="3000"/>
                  <a:buFont typeface="Arial"/>
                  <a:buChar char="•"/>
                </a:pPr>
                <a:r>
                  <a:rPr lang="en-AU" sz="2000" b="1" dirty="0">
                    <a:solidFill>
                      <a:srgbClr val="262261"/>
                    </a:solidFill>
                  </a:rPr>
                  <a:t>Published estimates from other countries may also be applicable to the local context. </a:t>
                </a:r>
              </a:p>
              <a:p>
                <a:pPr marL="685800" lvl="1" indent="-228600">
                  <a:lnSpc>
                    <a:spcPct val="90000"/>
                  </a:lnSpc>
                  <a:buClr>
                    <a:srgbClr val="EE3A89"/>
                  </a:buClr>
                  <a:buSzPts val="3000"/>
                  <a:buFont typeface="Arial"/>
                  <a:buChar char="•"/>
                </a:pPr>
                <a:r>
                  <a:rPr lang="en-AU" sz="2000" b="1" dirty="0">
                    <a:solidFill>
                      <a:srgbClr val="262261"/>
                    </a:solidFill>
                  </a:rPr>
                  <a:t>Incubation period (time between infection and symptom onset)</a:t>
                </a:r>
              </a:p>
              <a:p>
                <a:pPr marL="685800" lvl="1" indent="-228600">
                  <a:lnSpc>
                    <a:spcPct val="90000"/>
                  </a:lnSpc>
                  <a:buClr>
                    <a:srgbClr val="EE3A89"/>
                  </a:buClr>
                  <a:buSzPts val="3000"/>
                  <a:buFont typeface="Arial"/>
                  <a:buChar char="•"/>
                </a:pPr>
                <a:endParaRPr lang="en-AU" sz="2000" b="1" dirty="0">
                  <a:solidFill>
                    <a:srgbClr val="262261"/>
                  </a:solidFill>
                </a:endParaRPr>
              </a:p>
              <a:p>
                <a:pPr marL="228600" marR="0" lvl="0" indent="-228600" algn="l" rtl="0">
                  <a:lnSpc>
                    <a:spcPct val="90000"/>
                  </a:lnSpc>
                  <a:spcBef>
                    <a:spcPts val="0"/>
                  </a:spcBef>
                  <a:spcAft>
                    <a:spcPts val="0"/>
                  </a:spcAft>
                  <a:buClr>
                    <a:srgbClr val="EE3A89"/>
                  </a:buClr>
                  <a:buSzPts val="3000"/>
                  <a:buFont typeface="Arial"/>
                  <a:buChar char="•"/>
                </a:pPr>
                <a:endParaRPr lang="en-AU" sz="2000" b="1" dirty="0">
                  <a:solidFill>
                    <a:srgbClr val="262261"/>
                  </a:solidFill>
                </a:endParaRPr>
              </a:p>
              <a:p>
                <a:pPr marL="228600" marR="0" lvl="0" indent="-228600" algn="l" rtl="0">
                  <a:lnSpc>
                    <a:spcPct val="90000"/>
                  </a:lnSpc>
                  <a:spcBef>
                    <a:spcPts val="0"/>
                  </a:spcBef>
                  <a:spcAft>
                    <a:spcPts val="0"/>
                  </a:spcAft>
                  <a:buClr>
                    <a:srgbClr val="EE3A89"/>
                  </a:buClr>
                  <a:buSzPts val="3000"/>
                  <a:buFont typeface="Arial"/>
                  <a:buChar char="•"/>
                </a:pPr>
                <a:endParaRPr lang="en-AU" sz="2000" b="1" dirty="0">
                  <a:solidFill>
                    <a:srgbClr val="262261"/>
                  </a:solidFill>
                </a:endParaRPr>
              </a:p>
            </p:txBody>
          </p:sp>
        </mc:Choice>
        <mc:Fallback xmlns="">
          <p:sp>
            <p:nvSpPr>
              <p:cNvPr id="98" name="Google Shape;98;g33ff1cc942e_0_52">
                <a:extLst>
                  <a:ext uri="{FF2B5EF4-FFF2-40B4-BE49-F238E27FC236}">
                    <a16:creationId xmlns:a16="http://schemas.microsoft.com/office/drawing/2014/main" id="{48D2C642-1177-0C26-E8F4-4DF8E18330EB}"/>
                  </a:ext>
                </a:extLst>
              </p:cNvPr>
              <p:cNvSpPr txBox="1">
                <a:spLocks noRot="1" noChangeAspect="1" noMove="1" noResize="1" noEditPoints="1" noAdjustHandles="1" noChangeArrowheads="1" noChangeShapeType="1" noTextEdit="1"/>
              </p:cNvSpPr>
              <p:nvPr/>
            </p:nvSpPr>
            <p:spPr>
              <a:xfrm>
                <a:off x="318742" y="1325700"/>
                <a:ext cx="7571001" cy="5163109"/>
              </a:xfrm>
              <a:prstGeom prst="rect">
                <a:avLst/>
              </a:prstGeom>
              <a:blipFill>
                <a:blip r:embed="rId3"/>
                <a:stretch>
                  <a:fillRect l="-1610" t="-3660"/>
                </a:stretch>
              </a:blipFill>
              <a:ln>
                <a:noFill/>
              </a:ln>
            </p:spPr>
            <p:txBody>
              <a:bodyPr/>
              <a:lstStyle/>
              <a:p>
                <a:r>
                  <a:rPr lang="en-AU">
                    <a:noFill/>
                  </a:rPr>
                  <a:t> </a:t>
                </a:r>
              </a:p>
            </p:txBody>
          </p:sp>
        </mc:Fallback>
      </mc:AlternateContent>
      <p:pic>
        <p:nvPicPr>
          <p:cNvPr id="2" name="Picture 1" descr="A logo with text and a clock&#10;&#10;AI-generated content may be incorrect.">
            <a:extLst>
              <a:ext uri="{FF2B5EF4-FFF2-40B4-BE49-F238E27FC236}">
                <a16:creationId xmlns:a16="http://schemas.microsoft.com/office/drawing/2014/main" id="{038E4DFC-1B85-1A21-0D0E-61D355D34764}"/>
              </a:ext>
            </a:extLst>
          </p:cNvPr>
          <p:cNvPicPr>
            <a:picLocks noChangeAspect="1"/>
          </p:cNvPicPr>
          <p:nvPr/>
        </p:nvPicPr>
        <p:blipFill>
          <a:blip r:embed="rId4">
            <a:extLst>
              <a:ext uri="{28A0092B-C50C-407E-A947-70E740481C1C}">
                <a14:useLocalDpi xmlns:a14="http://schemas.microsoft.com/office/drawing/2010/main" val="0"/>
              </a:ext>
            </a:extLst>
          </a:blip>
          <a:srcRect l="6664" t="15789" r="58672" b="16177"/>
          <a:stretch/>
        </p:blipFill>
        <p:spPr>
          <a:xfrm>
            <a:off x="10516027" y="0"/>
            <a:ext cx="1675545" cy="1122364"/>
          </a:xfrm>
          <a:prstGeom prst="rect">
            <a:avLst/>
          </a:prstGeom>
        </p:spPr>
      </p:pic>
      <p:sp>
        <p:nvSpPr>
          <p:cNvPr id="3" name="Google Shape;100;g33ff1cc942e_0_52">
            <a:extLst>
              <a:ext uri="{FF2B5EF4-FFF2-40B4-BE49-F238E27FC236}">
                <a16:creationId xmlns:a16="http://schemas.microsoft.com/office/drawing/2014/main" id="{27730CA2-9859-A402-6361-D6133C42523D}"/>
              </a:ext>
            </a:extLst>
          </p:cNvPr>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AU"/>
              <a:t>25</a:t>
            </a:fld>
            <a:endParaRPr dirty="0"/>
          </a:p>
        </p:txBody>
      </p:sp>
      <mc:AlternateContent xmlns:mc="http://schemas.openxmlformats.org/markup-compatibility/2006" xmlns:a14="http://schemas.microsoft.com/office/drawing/2010/main">
        <mc:Choice Requires="a14">
          <p:sp>
            <p:nvSpPr>
              <p:cNvPr id="5" name="Google Shape;98;g33ff1cc942e_0_52">
                <a:extLst>
                  <a:ext uri="{FF2B5EF4-FFF2-40B4-BE49-F238E27FC236}">
                    <a16:creationId xmlns:a16="http://schemas.microsoft.com/office/drawing/2014/main" id="{782BB68F-910D-0DE9-DD2F-2C949351C308}"/>
                  </a:ext>
                </a:extLst>
              </p:cNvPr>
              <p:cNvSpPr txBox="1"/>
              <p:nvPr/>
            </p:nvSpPr>
            <p:spPr>
              <a:xfrm>
                <a:off x="8300326" y="992133"/>
                <a:ext cx="3053474" cy="844727"/>
              </a:xfrm>
              <a:prstGeom prst="rect">
                <a:avLst/>
              </a:prstGeom>
              <a:noFill/>
              <a:ln w="38100">
                <a:solidFill>
                  <a:srgbClr val="262261"/>
                </a:solidFill>
              </a:ln>
            </p:spPr>
            <p:txBody>
              <a:bodyPr spcFirstLastPara="1" wrap="square" lIns="91425" tIns="45700" rIns="91425" bIns="45700" anchor="t" anchorCtr="0">
                <a:noAutofit/>
              </a:bodyPr>
              <a:lstStyle/>
              <a:p>
                <a:pPr lvl="0">
                  <a:lnSpc>
                    <a:spcPct val="90000"/>
                  </a:lnSpc>
                  <a:buClr>
                    <a:srgbClr val="EE3A89"/>
                  </a:buClr>
                  <a:buSzPts val="3000"/>
                </a:pPr>
                <a14:m>
                  <m:oMathPara xmlns:m="http://schemas.openxmlformats.org/officeDocument/2006/math">
                    <m:oMathParaPr>
                      <m:jc m:val="centerGroup"/>
                    </m:oMathParaPr>
                    <m:oMath xmlns:m="http://schemas.openxmlformats.org/officeDocument/2006/math">
                      <m:r>
                        <a:rPr lang="en-AU" sz="2000" b="1" i="1">
                          <a:solidFill>
                            <a:srgbClr val="3877AD"/>
                          </a:solidFill>
                          <a:latin typeface="Cambria Math" panose="02040503050406030204" pitchFamily="18" charset="0"/>
                        </a:rPr>
                        <m:t>𝑪</m:t>
                      </m:r>
                      <m:d>
                        <m:dPr>
                          <m:ctrlPr>
                            <a:rPr lang="en-AU" sz="2000" b="1" i="1">
                              <a:solidFill>
                                <a:srgbClr val="3877AD"/>
                              </a:solidFill>
                              <a:latin typeface="Cambria Math" panose="02040503050406030204" pitchFamily="18" charset="0"/>
                            </a:rPr>
                          </m:ctrlPr>
                        </m:dPr>
                        <m:e>
                          <m:r>
                            <a:rPr lang="en-AU" sz="2000" b="1" i="1">
                              <a:solidFill>
                                <a:srgbClr val="3877AD"/>
                              </a:solidFill>
                              <a:latin typeface="Cambria Math" panose="02040503050406030204" pitchFamily="18" charset="0"/>
                            </a:rPr>
                            <m:t>𝒕</m:t>
                          </m:r>
                        </m:e>
                      </m:d>
                      <m:r>
                        <a:rPr lang="en-AU" sz="2000" b="1" i="1">
                          <a:solidFill>
                            <a:srgbClr val="262261"/>
                          </a:solidFill>
                          <a:latin typeface="Cambria Math" panose="02040503050406030204" pitchFamily="18" charset="0"/>
                        </a:rPr>
                        <m:t>=</m:t>
                      </m:r>
                      <m:nary>
                        <m:naryPr>
                          <m:chr m:val="∑"/>
                          <m:ctrlPr>
                            <a:rPr lang="en-AU" sz="2000" b="1" i="1">
                              <a:solidFill>
                                <a:srgbClr val="262261"/>
                              </a:solidFill>
                              <a:latin typeface="Cambria Math" panose="02040503050406030204" pitchFamily="18" charset="0"/>
                            </a:rPr>
                          </m:ctrlPr>
                        </m:naryPr>
                        <m:sub>
                          <m:r>
                            <a:rPr lang="en-AU" sz="2000" b="1" i="1">
                              <a:solidFill>
                                <a:srgbClr val="262261"/>
                              </a:solidFill>
                              <a:latin typeface="Cambria Math" panose="02040503050406030204" pitchFamily="18" charset="0"/>
                            </a:rPr>
                            <m:t>𝝉</m:t>
                          </m:r>
                          <m:r>
                            <a:rPr lang="en-AU" sz="2000" b="1" i="1">
                              <a:solidFill>
                                <a:srgbClr val="262261"/>
                              </a:solidFill>
                              <a:latin typeface="Cambria Math" panose="02040503050406030204" pitchFamily="18" charset="0"/>
                            </a:rPr>
                            <m:t>=</m:t>
                          </m:r>
                          <m:r>
                            <a:rPr lang="en-AU" sz="2000" b="1" i="1">
                              <a:solidFill>
                                <a:srgbClr val="262261"/>
                              </a:solidFill>
                              <a:latin typeface="Cambria Math" panose="02040503050406030204" pitchFamily="18" charset="0"/>
                            </a:rPr>
                            <m:t>𝟎</m:t>
                          </m:r>
                        </m:sub>
                        <m:sup>
                          <m:r>
                            <a:rPr lang="en-AU" sz="2000" b="1" i="1">
                              <a:solidFill>
                                <a:srgbClr val="262261"/>
                              </a:solidFill>
                              <a:latin typeface="Cambria Math" panose="02040503050406030204" pitchFamily="18" charset="0"/>
                            </a:rPr>
                            <m:t>∞</m:t>
                          </m:r>
                        </m:sup>
                        <m:e>
                          <m:r>
                            <a:rPr lang="en-AU" sz="2000" b="1" i="1">
                              <a:solidFill>
                                <a:srgbClr val="262261"/>
                              </a:solidFill>
                              <a:latin typeface="Cambria Math" panose="02040503050406030204" pitchFamily="18" charset="0"/>
                            </a:rPr>
                            <m:t>𝑰</m:t>
                          </m:r>
                          <m:d>
                            <m:dPr>
                              <m:ctrlPr>
                                <a:rPr lang="en-AU" sz="2000" b="1" i="1">
                                  <a:solidFill>
                                    <a:srgbClr val="262261"/>
                                  </a:solidFill>
                                  <a:latin typeface="Cambria Math" panose="02040503050406030204" pitchFamily="18" charset="0"/>
                                </a:rPr>
                              </m:ctrlPr>
                            </m:dPr>
                            <m:e>
                              <m:r>
                                <a:rPr lang="en-AU" sz="2000" b="1" i="1">
                                  <a:solidFill>
                                    <a:srgbClr val="262261"/>
                                  </a:solidFill>
                                  <a:latin typeface="Cambria Math" panose="02040503050406030204" pitchFamily="18" charset="0"/>
                                </a:rPr>
                                <m:t>𝒕</m:t>
                              </m:r>
                              <m:r>
                                <a:rPr lang="en-AU" sz="2000" b="1" i="1">
                                  <a:solidFill>
                                    <a:srgbClr val="262261"/>
                                  </a:solidFill>
                                  <a:latin typeface="Cambria Math" panose="02040503050406030204" pitchFamily="18" charset="0"/>
                                </a:rPr>
                                <m:t>−</m:t>
                              </m:r>
                              <m:r>
                                <a:rPr lang="en-AU" sz="2000" b="1" i="1">
                                  <a:solidFill>
                                    <a:srgbClr val="262261"/>
                                  </a:solidFill>
                                  <a:latin typeface="Cambria Math" panose="02040503050406030204" pitchFamily="18" charset="0"/>
                                </a:rPr>
                                <m:t>𝝉</m:t>
                              </m:r>
                            </m:e>
                          </m:d>
                          <m:r>
                            <a:rPr lang="en-AU" sz="2000" b="1" i="1">
                              <a:solidFill>
                                <a:srgbClr val="EE3A89"/>
                              </a:solidFill>
                              <a:latin typeface="Cambria Math" panose="02040503050406030204" pitchFamily="18" charset="0"/>
                            </a:rPr>
                            <m:t>𝒑</m:t>
                          </m:r>
                          <m:d>
                            <m:dPr>
                              <m:ctrlPr>
                                <a:rPr lang="en-AU" sz="2000" b="1" i="1">
                                  <a:solidFill>
                                    <a:srgbClr val="EE3A89"/>
                                  </a:solidFill>
                                  <a:latin typeface="Cambria Math" panose="02040503050406030204" pitchFamily="18" charset="0"/>
                                </a:rPr>
                              </m:ctrlPr>
                            </m:dPr>
                            <m:e>
                              <m:r>
                                <a:rPr lang="en-AU" sz="2000" b="1" i="1">
                                  <a:solidFill>
                                    <a:srgbClr val="EE3A89"/>
                                  </a:solidFill>
                                  <a:latin typeface="Cambria Math" panose="02040503050406030204" pitchFamily="18" charset="0"/>
                                </a:rPr>
                                <m:t>𝝉</m:t>
                              </m:r>
                            </m:e>
                          </m:d>
                        </m:e>
                      </m:nary>
                    </m:oMath>
                  </m:oMathPara>
                </a14:m>
                <a:endParaRPr lang="en-AU" sz="2000" b="1" dirty="0">
                  <a:solidFill>
                    <a:srgbClr val="262261"/>
                  </a:solidFill>
                </a:endParaRPr>
              </a:p>
              <a:p>
                <a:pPr marR="0" lvl="0" algn="l" rtl="0">
                  <a:lnSpc>
                    <a:spcPct val="90000"/>
                  </a:lnSpc>
                  <a:spcBef>
                    <a:spcPts val="0"/>
                  </a:spcBef>
                  <a:spcAft>
                    <a:spcPts val="0"/>
                  </a:spcAft>
                  <a:buClr>
                    <a:srgbClr val="EE3A89"/>
                  </a:buClr>
                  <a:buSzPts val="3000"/>
                </a:pPr>
                <a:endParaRPr lang="en-AU" sz="2000" b="1" dirty="0">
                  <a:solidFill>
                    <a:srgbClr val="262261"/>
                  </a:solidFill>
                </a:endParaRPr>
              </a:p>
              <a:p>
                <a:pPr marL="342900" indent="-342900">
                  <a:lnSpc>
                    <a:spcPct val="90000"/>
                  </a:lnSpc>
                  <a:buClr>
                    <a:srgbClr val="EE3A89"/>
                  </a:buClr>
                  <a:buSzPts val="3000"/>
                  <a:buFont typeface="Arial" panose="020B0604020202020204" pitchFamily="34" charset="0"/>
                  <a:buChar char="•"/>
                </a:pPr>
                <a:endParaRPr lang="en-AU" sz="2000" b="1" dirty="0">
                  <a:solidFill>
                    <a:srgbClr val="262261"/>
                  </a:solidFill>
                </a:endParaRPr>
              </a:p>
            </p:txBody>
          </p:sp>
        </mc:Choice>
        <mc:Fallback xmlns="">
          <p:sp>
            <p:nvSpPr>
              <p:cNvPr id="5" name="Google Shape;98;g33ff1cc942e_0_52">
                <a:extLst>
                  <a:ext uri="{FF2B5EF4-FFF2-40B4-BE49-F238E27FC236}">
                    <a16:creationId xmlns:a16="http://schemas.microsoft.com/office/drawing/2014/main" id="{782BB68F-910D-0DE9-DD2F-2C949351C308}"/>
                  </a:ext>
                </a:extLst>
              </p:cNvPr>
              <p:cNvSpPr txBox="1">
                <a:spLocks noRot="1" noChangeAspect="1" noMove="1" noResize="1" noEditPoints="1" noAdjustHandles="1" noChangeArrowheads="1" noChangeShapeType="1" noTextEdit="1"/>
              </p:cNvSpPr>
              <p:nvPr/>
            </p:nvSpPr>
            <p:spPr>
              <a:xfrm>
                <a:off x="8300326" y="992133"/>
                <a:ext cx="3053474" cy="844727"/>
              </a:xfrm>
              <a:prstGeom prst="rect">
                <a:avLst/>
              </a:prstGeom>
              <a:blipFill>
                <a:blip r:embed="rId5"/>
                <a:stretch>
                  <a:fillRect/>
                </a:stretch>
              </a:blipFill>
              <a:ln w="38100">
                <a:solidFill>
                  <a:srgbClr val="262261"/>
                </a:solidFill>
              </a:ln>
            </p:spPr>
            <p:txBody>
              <a:bodyPr/>
              <a:lstStyle/>
              <a:p>
                <a:r>
                  <a:rPr lang="en-AU">
                    <a:noFill/>
                  </a:rPr>
                  <a:t> </a:t>
                </a:r>
              </a:p>
            </p:txBody>
          </p:sp>
        </mc:Fallback>
      </mc:AlternateContent>
      <p:pic>
        <p:nvPicPr>
          <p:cNvPr id="7" name="Picture 6" descr="A graph of a number of infection&#10;&#10;AI-generated content may be incorrect.">
            <a:extLst>
              <a:ext uri="{FF2B5EF4-FFF2-40B4-BE49-F238E27FC236}">
                <a16:creationId xmlns:a16="http://schemas.microsoft.com/office/drawing/2014/main" id="{32A11135-C836-A1FF-EFFD-5F03D1A6F4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7758" y="2429933"/>
            <a:ext cx="3657607" cy="3657607"/>
          </a:xfrm>
          <a:prstGeom prst="rect">
            <a:avLst/>
          </a:prstGeom>
        </p:spPr>
      </p:pic>
      <p:pic>
        <p:nvPicPr>
          <p:cNvPr id="9" name="Picture 8" descr="A graph of a normal distribution&#10;&#10;AI-generated content may be incorrect.">
            <a:extLst>
              <a:ext uri="{FF2B5EF4-FFF2-40B4-BE49-F238E27FC236}">
                <a16:creationId xmlns:a16="http://schemas.microsoft.com/office/drawing/2014/main" id="{ECFCBA24-8477-BDE5-15BB-8D5A95DE68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87757" y="2429932"/>
            <a:ext cx="3657607" cy="3657607"/>
          </a:xfrm>
          <a:prstGeom prst="rect">
            <a:avLst/>
          </a:prstGeom>
        </p:spPr>
      </p:pic>
      <p:sp>
        <p:nvSpPr>
          <p:cNvPr id="4" name="Google Shape;98;g33ff1cc942e_0_52">
            <a:extLst>
              <a:ext uri="{FF2B5EF4-FFF2-40B4-BE49-F238E27FC236}">
                <a16:creationId xmlns:a16="http://schemas.microsoft.com/office/drawing/2014/main" id="{60D0F65A-1562-7778-DE1C-150ABE2E3652}"/>
              </a:ext>
            </a:extLst>
          </p:cNvPr>
          <p:cNvSpPr txBox="1"/>
          <p:nvPr/>
        </p:nvSpPr>
        <p:spPr>
          <a:xfrm>
            <a:off x="8663493" y="1918772"/>
            <a:ext cx="3472904" cy="714497"/>
          </a:xfrm>
          <a:prstGeom prst="rect">
            <a:avLst/>
          </a:prstGeom>
          <a:noFill/>
          <a:ln>
            <a:noFill/>
          </a:ln>
        </p:spPr>
        <p:txBody>
          <a:bodyPr spcFirstLastPara="1" wrap="square" lIns="91425" tIns="45700" rIns="91425" bIns="45700" anchor="t" anchorCtr="0">
            <a:noAutofit/>
          </a:bodyPr>
          <a:lstStyle/>
          <a:p>
            <a:pPr marR="0" lvl="0" algn="l" rtl="0">
              <a:lnSpc>
                <a:spcPct val="90000"/>
              </a:lnSpc>
              <a:spcBef>
                <a:spcPts val="0"/>
              </a:spcBef>
              <a:spcAft>
                <a:spcPts val="0"/>
              </a:spcAft>
              <a:buClr>
                <a:srgbClr val="EE3A89"/>
              </a:buClr>
              <a:buSzPts val="3000"/>
            </a:pPr>
            <a:r>
              <a:rPr lang="en-AU" sz="2000" b="1" dirty="0">
                <a:solidFill>
                  <a:srgbClr val="262261"/>
                </a:solidFill>
              </a:rPr>
              <a:t>Histogram of times from infection to outcome</a:t>
            </a:r>
            <a:endParaRPr sz="2000" b="1" dirty="0">
              <a:solidFill>
                <a:srgbClr val="86B8CD"/>
              </a:solidFill>
            </a:endParaRPr>
          </a:p>
        </p:txBody>
      </p:sp>
    </p:spTree>
    <p:extLst>
      <p:ext uri="{BB962C8B-B14F-4D97-AF65-F5344CB8AC3E}">
        <p14:creationId xmlns:p14="http://schemas.microsoft.com/office/powerpoint/2010/main" val="3796976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6">
          <a:extLst>
            <a:ext uri="{FF2B5EF4-FFF2-40B4-BE49-F238E27FC236}">
              <a16:creationId xmlns:a16="http://schemas.microsoft.com/office/drawing/2014/main" id="{1F6B00A4-0653-2E67-73F1-7284A87673AD}"/>
            </a:ext>
          </a:extLst>
        </p:cNvPr>
        <p:cNvGrpSpPr/>
        <p:nvPr/>
      </p:nvGrpSpPr>
      <p:grpSpPr>
        <a:xfrm>
          <a:off x="0" y="0"/>
          <a:ext cx="0" cy="0"/>
          <a:chOff x="0" y="0"/>
          <a:chExt cx="0" cy="0"/>
        </a:xfrm>
      </p:grpSpPr>
      <p:sp>
        <p:nvSpPr>
          <p:cNvPr id="97" name="Google Shape;97;g33ff1cc942e_0_52">
            <a:extLst>
              <a:ext uri="{FF2B5EF4-FFF2-40B4-BE49-F238E27FC236}">
                <a16:creationId xmlns:a16="http://schemas.microsoft.com/office/drawing/2014/main" id="{E672D173-09F3-6EC6-5FB7-4E01DF0CA909}"/>
              </a:ext>
            </a:extLst>
          </p:cNvPr>
          <p:cNvSpPr txBox="1">
            <a:spLocks noGrp="1"/>
          </p:cNvSpPr>
          <p:nvPr>
            <p:ph type="title"/>
          </p:nvPr>
        </p:nvSpPr>
        <p:spPr>
          <a:xfrm>
            <a:off x="1" y="0"/>
            <a:ext cx="108888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261"/>
              </a:buClr>
              <a:buSzPts val="3600"/>
              <a:buFont typeface="Arial"/>
              <a:buNone/>
            </a:pPr>
            <a:r>
              <a:rPr lang="en-AU" sz="3600" b="1" dirty="0">
                <a:solidFill>
                  <a:srgbClr val="262261"/>
                </a:solidFill>
              </a:rPr>
              <a:t>Biases when quantifying delay distributions</a:t>
            </a:r>
            <a:endParaRPr dirty="0">
              <a:solidFill>
                <a:srgbClr val="262261"/>
              </a:solidFill>
            </a:endParaRPr>
          </a:p>
        </p:txBody>
      </p:sp>
      <p:sp>
        <p:nvSpPr>
          <p:cNvPr id="98" name="Google Shape;98;g33ff1cc942e_0_52">
            <a:extLst>
              <a:ext uri="{FF2B5EF4-FFF2-40B4-BE49-F238E27FC236}">
                <a16:creationId xmlns:a16="http://schemas.microsoft.com/office/drawing/2014/main" id="{CBEBADB8-BC3D-7E5B-8ACE-4D07C41F2364}"/>
              </a:ext>
            </a:extLst>
          </p:cNvPr>
          <p:cNvSpPr txBox="1"/>
          <p:nvPr/>
        </p:nvSpPr>
        <p:spPr>
          <a:xfrm>
            <a:off x="319600" y="1245234"/>
            <a:ext cx="11164187" cy="5532300"/>
          </a:xfrm>
          <a:prstGeom prst="rect">
            <a:avLst/>
          </a:prstGeom>
          <a:noFill/>
          <a:ln>
            <a:noFill/>
          </a:ln>
        </p:spPr>
        <p:txBody>
          <a:bodyPr spcFirstLastPara="1" wrap="square" lIns="91425" tIns="45700" rIns="91425" bIns="45700" anchor="t" anchorCtr="0">
            <a:noAutofit/>
          </a:bodyPr>
          <a:lstStyle/>
          <a:p>
            <a:pPr marL="228600" indent="-228600">
              <a:lnSpc>
                <a:spcPct val="90000"/>
              </a:lnSpc>
              <a:buClr>
                <a:srgbClr val="EE3A89"/>
              </a:buClr>
              <a:buSzPts val="3000"/>
              <a:buFont typeface="Arial"/>
              <a:buChar char="•"/>
            </a:pPr>
            <a:r>
              <a:rPr lang="en-AU" sz="2000" b="1" dirty="0">
                <a:solidFill>
                  <a:srgbClr val="262261"/>
                </a:solidFill>
              </a:rPr>
              <a:t>There are biases to look out for when estimating delay distributions</a:t>
            </a:r>
          </a:p>
          <a:p>
            <a:pPr marL="228600" indent="-228600">
              <a:lnSpc>
                <a:spcPct val="90000"/>
              </a:lnSpc>
              <a:buClr>
                <a:srgbClr val="EE3A89"/>
              </a:buClr>
              <a:buSzPts val="3000"/>
              <a:buFont typeface="Arial"/>
              <a:buChar char="•"/>
            </a:pPr>
            <a:endParaRPr lang="en-AU" sz="2000" b="1" dirty="0">
              <a:solidFill>
                <a:srgbClr val="262261"/>
              </a:solidFill>
            </a:endParaRPr>
          </a:p>
          <a:p>
            <a:pPr marL="228600" indent="-228600">
              <a:lnSpc>
                <a:spcPct val="90000"/>
              </a:lnSpc>
              <a:buClr>
                <a:srgbClr val="EE3A89"/>
              </a:buClr>
              <a:buSzPts val="3000"/>
              <a:buFont typeface="Arial"/>
              <a:buChar char="•"/>
            </a:pPr>
            <a:r>
              <a:rPr lang="en-AU" sz="2000" b="1" dirty="0">
                <a:solidFill>
                  <a:srgbClr val="262261"/>
                </a:solidFill>
              </a:rPr>
              <a:t>The exact time of events might not be known. For example:</a:t>
            </a:r>
          </a:p>
          <a:p>
            <a:pPr marL="685800" lvl="1" indent="-228600">
              <a:lnSpc>
                <a:spcPct val="90000"/>
              </a:lnSpc>
              <a:buClr>
                <a:srgbClr val="EE3A89"/>
              </a:buClr>
              <a:buSzPts val="3000"/>
              <a:buFont typeface="Arial"/>
              <a:buChar char="•"/>
            </a:pPr>
            <a:r>
              <a:rPr lang="en-AU" sz="2000" b="1" dirty="0">
                <a:solidFill>
                  <a:srgbClr val="262261"/>
                </a:solidFill>
              </a:rPr>
              <a:t>Time of infection might not be known</a:t>
            </a:r>
          </a:p>
          <a:p>
            <a:pPr marL="685800" lvl="1" indent="-228600">
              <a:lnSpc>
                <a:spcPct val="90000"/>
              </a:lnSpc>
              <a:buClr>
                <a:srgbClr val="EE3A89"/>
              </a:buClr>
              <a:buSzPts val="3000"/>
              <a:buFont typeface="Arial"/>
              <a:buChar char="•"/>
            </a:pPr>
            <a:r>
              <a:rPr lang="en-AU" sz="2000" b="1" dirty="0">
                <a:solidFill>
                  <a:srgbClr val="262261"/>
                </a:solidFill>
              </a:rPr>
              <a:t>An individual might not recall exactly when symptoms started</a:t>
            </a:r>
          </a:p>
          <a:p>
            <a:pPr marL="228600" indent="-228600">
              <a:lnSpc>
                <a:spcPct val="90000"/>
              </a:lnSpc>
              <a:buClr>
                <a:srgbClr val="EE3A89"/>
              </a:buClr>
              <a:buSzPts val="3000"/>
              <a:buFont typeface="Arial"/>
              <a:buChar char="•"/>
            </a:pPr>
            <a:endParaRPr lang="en-AU" sz="2000" b="1" dirty="0">
              <a:solidFill>
                <a:srgbClr val="262261"/>
              </a:solidFill>
            </a:endParaRPr>
          </a:p>
          <a:p>
            <a:pPr marL="228600" indent="-228600">
              <a:lnSpc>
                <a:spcPct val="90000"/>
              </a:lnSpc>
              <a:buClr>
                <a:srgbClr val="EE3A89"/>
              </a:buClr>
              <a:buSzPts val="3000"/>
              <a:buFont typeface="Arial"/>
              <a:buChar char="•"/>
            </a:pPr>
            <a:r>
              <a:rPr lang="en-AU" sz="2000" b="1" dirty="0">
                <a:solidFill>
                  <a:srgbClr val="262261"/>
                </a:solidFill>
              </a:rPr>
              <a:t>Missing values or censored values can be taken into account in statistical analyses </a:t>
            </a:r>
          </a:p>
          <a:p>
            <a:pPr marL="228600" indent="-228600">
              <a:lnSpc>
                <a:spcPct val="90000"/>
              </a:lnSpc>
              <a:buClr>
                <a:srgbClr val="EE3A89"/>
              </a:buClr>
              <a:buSzPts val="3000"/>
              <a:buFont typeface="Arial"/>
              <a:buChar char="•"/>
            </a:pPr>
            <a:endParaRPr lang="en-AU" sz="2000" b="1" dirty="0">
              <a:solidFill>
                <a:srgbClr val="262261"/>
              </a:solidFill>
            </a:endParaRPr>
          </a:p>
          <a:p>
            <a:pPr marL="228600" indent="-228600">
              <a:lnSpc>
                <a:spcPct val="90000"/>
              </a:lnSpc>
              <a:buClr>
                <a:srgbClr val="EE3A89"/>
              </a:buClr>
              <a:buSzPts val="3000"/>
              <a:buFont typeface="Arial"/>
              <a:buChar char="•"/>
            </a:pPr>
            <a:r>
              <a:rPr lang="en-AU" sz="2000" b="1" dirty="0">
                <a:solidFill>
                  <a:srgbClr val="262261"/>
                </a:solidFill>
              </a:rPr>
              <a:t>But they must be recorded</a:t>
            </a:r>
          </a:p>
          <a:p>
            <a:pPr marL="685800" lvl="1" indent="-228600">
              <a:lnSpc>
                <a:spcPct val="90000"/>
              </a:lnSpc>
              <a:buClr>
                <a:srgbClr val="EE3A89"/>
              </a:buClr>
              <a:buSzPts val="3000"/>
              <a:buFont typeface="Arial"/>
              <a:buChar char="•"/>
            </a:pPr>
            <a:endParaRPr lang="en-AU" sz="2000" b="1" dirty="0">
              <a:solidFill>
                <a:srgbClr val="262261"/>
              </a:solidFill>
            </a:endParaRPr>
          </a:p>
          <a:p>
            <a:pPr marL="228600" marR="0" lvl="0" indent="-228600" algn="l" rtl="0">
              <a:lnSpc>
                <a:spcPct val="90000"/>
              </a:lnSpc>
              <a:spcBef>
                <a:spcPts val="0"/>
              </a:spcBef>
              <a:spcAft>
                <a:spcPts val="0"/>
              </a:spcAft>
              <a:buClr>
                <a:srgbClr val="EE3A89"/>
              </a:buClr>
              <a:buSzPts val="3000"/>
              <a:buFont typeface="Arial"/>
              <a:buChar char="•"/>
            </a:pPr>
            <a:endParaRPr lang="en-AU" sz="2000" b="1" dirty="0">
              <a:solidFill>
                <a:srgbClr val="262261"/>
              </a:solidFill>
            </a:endParaRPr>
          </a:p>
          <a:p>
            <a:pPr marL="228600" marR="0" lvl="0" indent="-228600" algn="l" rtl="0">
              <a:lnSpc>
                <a:spcPct val="90000"/>
              </a:lnSpc>
              <a:spcBef>
                <a:spcPts val="0"/>
              </a:spcBef>
              <a:spcAft>
                <a:spcPts val="0"/>
              </a:spcAft>
              <a:buClr>
                <a:srgbClr val="EE3A89"/>
              </a:buClr>
              <a:buSzPts val="3000"/>
              <a:buFont typeface="Arial"/>
              <a:buChar char="•"/>
            </a:pPr>
            <a:endParaRPr lang="en-AU" sz="2000" b="1" dirty="0">
              <a:solidFill>
                <a:srgbClr val="262261"/>
              </a:solidFill>
            </a:endParaRPr>
          </a:p>
        </p:txBody>
      </p:sp>
      <p:pic>
        <p:nvPicPr>
          <p:cNvPr id="2" name="Picture 1" descr="A logo with text and a clock&#10;&#10;AI-generated content may be incorrect.">
            <a:extLst>
              <a:ext uri="{FF2B5EF4-FFF2-40B4-BE49-F238E27FC236}">
                <a16:creationId xmlns:a16="http://schemas.microsoft.com/office/drawing/2014/main" id="{8C15E1C8-1A41-6501-F14A-10A102D8EBBD}"/>
              </a:ext>
            </a:extLst>
          </p:cNvPr>
          <p:cNvPicPr>
            <a:picLocks noChangeAspect="1"/>
          </p:cNvPicPr>
          <p:nvPr/>
        </p:nvPicPr>
        <p:blipFill>
          <a:blip r:embed="rId3">
            <a:extLst>
              <a:ext uri="{28A0092B-C50C-407E-A947-70E740481C1C}">
                <a14:useLocalDpi xmlns:a14="http://schemas.microsoft.com/office/drawing/2010/main" val="0"/>
              </a:ext>
            </a:extLst>
          </a:blip>
          <a:srcRect l="6664" t="15789" r="58672" b="16177"/>
          <a:stretch/>
        </p:blipFill>
        <p:spPr>
          <a:xfrm>
            <a:off x="10516027" y="0"/>
            <a:ext cx="1675545" cy="1122364"/>
          </a:xfrm>
          <a:prstGeom prst="rect">
            <a:avLst/>
          </a:prstGeom>
        </p:spPr>
      </p:pic>
      <p:sp>
        <p:nvSpPr>
          <p:cNvPr id="3" name="Google Shape;100;g33ff1cc942e_0_52">
            <a:extLst>
              <a:ext uri="{FF2B5EF4-FFF2-40B4-BE49-F238E27FC236}">
                <a16:creationId xmlns:a16="http://schemas.microsoft.com/office/drawing/2014/main" id="{E092F126-583F-2E7B-10D3-35A652B92F6C}"/>
              </a:ext>
            </a:extLst>
          </p:cNvPr>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AU"/>
              <a:t>26</a:t>
            </a:fld>
            <a:endParaRPr dirty="0"/>
          </a:p>
        </p:txBody>
      </p:sp>
      <p:graphicFrame>
        <p:nvGraphicFramePr>
          <p:cNvPr id="4" name="Table 3">
            <a:extLst>
              <a:ext uri="{FF2B5EF4-FFF2-40B4-BE49-F238E27FC236}">
                <a16:creationId xmlns:a16="http://schemas.microsoft.com/office/drawing/2014/main" id="{A2CFE9E5-9FE3-147E-D087-811AA8238160}"/>
              </a:ext>
            </a:extLst>
          </p:cNvPr>
          <p:cNvGraphicFramePr>
            <a:graphicFrameLocks noGrp="1"/>
          </p:cNvGraphicFramePr>
          <p:nvPr/>
        </p:nvGraphicFramePr>
        <p:xfrm>
          <a:off x="1837693" y="4171475"/>
          <a:ext cx="8128000" cy="21234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999771222"/>
                    </a:ext>
                  </a:extLst>
                </a:gridCol>
                <a:gridCol w="2032000">
                  <a:extLst>
                    <a:ext uri="{9D8B030D-6E8A-4147-A177-3AD203B41FA5}">
                      <a16:colId xmlns:a16="http://schemas.microsoft.com/office/drawing/2014/main" val="1236416121"/>
                    </a:ext>
                  </a:extLst>
                </a:gridCol>
                <a:gridCol w="2032000">
                  <a:extLst>
                    <a:ext uri="{9D8B030D-6E8A-4147-A177-3AD203B41FA5}">
                      <a16:colId xmlns:a16="http://schemas.microsoft.com/office/drawing/2014/main" val="2244508769"/>
                    </a:ext>
                  </a:extLst>
                </a:gridCol>
                <a:gridCol w="2032000">
                  <a:extLst>
                    <a:ext uri="{9D8B030D-6E8A-4147-A177-3AD203B41FA5}">
                      <a16:colId xmlns:a16="http://schemas.microsoft.com/office/drawing/2014/main" val="1238419078"/>
                    </a:ext>
                  </a:extLst>
                </a:gridCol>
              </a:tblGrid>
              <a:tr h="370840">
                <a:tc>
                  <a:txBody>
                    <a:bodyPr/>
                    <a:lstStyle/>
                    <a:p>
                      <a:r>
                        <a:rPr lang="en-AU" dirty="0"/>
                        <a:t>Case number</a:t>
                      </a:r>
                    </a:p>
                  </a:txBody>
                  <a:tcPr/>
                </a:tc>
                <a:tc>
                  <a:txBody>
                    <a:bodyPr/>
                    <a:lstStyle/>
                    <a:p>
                      <a:r>
                        <a:rPr lang="en-AU" dirty="0"/>
                        <a:t>Symptom onset date (earliest)</a:t>
                      </a:r>
                    </a:p>
                  </a:txBody>
                  <a:tcPr/>
                </a:tc>
                <a:tc>
                  <a:txBody>
                    <a:bodyPr/>
                    <a:lstStyle/>
                    <a:p>
                      <a:r>
                        <a:rPr lang="en-AU" dirty="0"/>
                        <a:t>Symptom onset date (latest)</a:t>
                      </a:r>
                    </a:p>
                  </a:txBody>
                  <a:tcPr/>
                </a:tc>
                <a:tc>
                  <a:txBody>
                    <a:bodyPr/>
                    <a:lstStyle/>
                    <a:p>
                      <a:r>
                        <a:rPr lang="en-AU"/>
                        <a:t>Date of case </a:t>
                      </a:r>
                      <a:r>
                        <a:rPr lang="en-AU" dirty="0"/>
                        <a:t>notification</a:t>
                      </a:r>
                    </a:p>
                  </a:txBody>
                  <a:tcPr/>
                </a:tc>
                <a:extLst>
                  <a:ext uri="{0D108BD9-81ED-4DB2-BD59-A6C34878D82A}">
                    <a16:rowId xmlns:a16="http://schemas.microsoft.com/office/drawing/2014/main" val="3479437750"/>
                  </a:ext>
                </a:extLst>
              </a:tr>
              <a:tr h="370840">
                <a:tc>
                  <a:txBody>
                    <a:bodyPr/>
                    <a:lstStyle/>
                    <a:p>
                      <a:r>
                        <a:rPr lang="en-AU" dirty="0"/>
                        <a:t>1</a:t>
                      </a:r>
                    </a:p>
                  </a:txBody>
                  <a:tcPr/>
                </a:tc>
                <a:tc>
                  <a:txBody>
                    <a:bodyPr/>
                    <a:lstStyle/>
                    <a:p>
                      <a:r>
                        <a:rPr lang="en-AU" dirty="0"/>
                        <a:t>2-February-2025</a:t>
                      </a:r>
                    </a:p>
                  </a:txBody>
                  <a:tcPr/>
                </a:tc>
                <a:tc>
                  <a:txBody>
                    <a:bodyPr/>
                    <a:lstStyle/>
                    <a:p>
                      <a:r>
                        <a:rPr lang="en-AU" dirty="0"/>
                        <a:t>5-February-2025</a:t>
                      </a:r>
                    </a:p>
                  </a:txBody>
                  <a:tcPr/>
                </a:tc>
                <a:tc>
                  <a:txBody>
                    <a:bodyPr/>
                    <a:lstStyle/>
                    <a:p>
                      <a:r>
                        <a:rPr lang="en-AU" dirty="0"/>
                        <a:t>7-February-2025</a:t>
                      </a:r>
                    </a:p>
                  </a:txBody>
                  <a:tcPr/>
                </a:tc>
                <a:extLst>
                  <a:ext uri="{0D108BD9-81ED-4DB2-BD59-A6C34878D82A}">
                    <a16:rowId xmlns:a16="http://schemas.microsoft.com/office/drawing/2014/main" val="2908464380"/>
                  </a:ext>
                </a:extLst>
              </a:tr>
              <a:tr h="370840">
                <a:tc>
                  <a:txBody>
                    <a:bodyPr/>
                    <a:lstStyle/>
                    <a:p>
                      <a:r>
                        <a:rPr lang="en-AU" dirty="0"/>
                        <a:t>2</a:t>
                      </a:r>
                    </a:p>
                  </a:txBody>
                  <a:tcPr/>
                </a:tc>
                <a:tc>
                  <a:txBody>
                    <a:bodyPr/>
                    <a:lstStyle/>
                    <a:p>
                      <a:r>
                        <a:rPr lang="en-AU" dirty="0"/>
                        <a:t>Not symptomatic</a:t>
                      </a:r>
                    </a:p>
                  </a:txBody>
                  <a:tcPr/>
                </a:tc>
                <a:tc>
                  <a:txBody>
                    <a:bodyPr/>
                    <a:lstStyle/>
                    <a:p>
                      <a:r>
                        <a:rPr lang="en-AU" dirty="0"/>
                        <a:t>Not symptomatic</a:t>
                      </a:r>
                    </a:p>
                  </a:txBody>
                  <a:tcPr/>
                </a:tc>
                <a:tc>
                  <a:txBody>
                    <a:bodyPr/>
                    <a:lstStyle/>
                    <a:p>
                      <a:r>
                        <a:rPr lang="en-AU" dirty="0"/>
                        <a:t>9-February-2025</a:t>
                      </a:r>
                    </a:p>
                  </a:txBody>
                  <a:tcPr/>
                </a:tc>
                <a:extLst>
                  <a:ext uri="{0D108BD9-81ED-4DB2-BD59-A6C34878D82A}">
                    <a16:rowId xmlns:a16="http://schemas.microsoft.com/office/drawing/2014/main" val="2703776243"/>
                  </a:ext>
                </a:extLst>
              </a:tr>
              <a:tr h="370840">
                <a:tc>
                  <a:txBody>
                    <a:bodyPr/>
                    <a:lstStyle/>
                    <a:p>
                      <a:r>
                        <a:rPr lang="en-AU" dirty="0"/>
                        <a:t>3</a:t>
                      </a:r>
                    </a:p>
                  </a:txBody>
                  <a:tcPr/>
                </a:tc>
                <a:tc>
                  <a:txBody>
                    <a:bodyPr/>
                    <a:lstStyle/>
                    <a:p>
                      <a:r>
                        <a:rPr lang="en-AU" dirty="0"/>
                        <a:t>MISSING</a:t>
                      </a:r>
                    </a:p>
                  </a:txBody>
                  <a:tcPr/>
                </a:tc>
                <a:tc>
                  <a:txBody>
                    <a:bodyPr/>
                    <a:lstStyle/>
                    <a:p>
                      <a:r>
                        <a:rPr lang="en-AU" dirty="0"/>
                        <a:t>MISSING</a:t>
                      </a:r>
                    </a:p>
                  </a:txBody>
                  <a:tcPr/>
                </a:tc>
                <a:tc>
                  <a:txBody>
                    <a:bodyPr/>
                    <a:lstStyle/>
                    <a:p>
                      <a:r>
                        <a:rPr lang="en-AU" dirty="0"/>
                        <a:t>10-February-2025</a:t>
                      </a:r>
                    </a:p>
                  </a:txBody>
                  <a:tcPr/>
                </a:tc>
                <a:extLst>
                  <a:ext uri="{0D108BD9-81ED-4DB2-BD59-A6C34878D82A}">
                    <a16:rowId xmlns:a16="http://schemas.microsoft.com/office/drawing/2014/main" val="3119276949"/>
                  </a:ext>
                </a:extLst>
              </a:tr>
              <a:tr h="370840">
                <a:tc>
                  <a:txBody>
                    <a:bodyPr/>
                    <a:lstStyle/>
                    <a:p>
                      <a:r>
                        <a:rPr lang="en-AU" dirty="0"/>
                        <a:t>4</a:t>
                      </a:r>
                    </a:p>
                  </a:txBody>
                  <a:tcPr/>
                </a:tc>
                <a:tc>
                  <a:txBody>
                    <a:bodyPr/>
                    <a:lstStyle/>
                    <a:p>
                      <a:r>
                        <a:rPr lang="en-AU" dirty="0"/>
                        <a:t>11-February-2025</a:t>
                      </a:r>
                    </a:p>
                  </a:txBody>
                  <a:tcPr/>
                </a:tc>
                <a:tc>
                  <a:txBody>
                    <a:bodyPr/>
                    <a:lstStyle/>
                    <a:p>
                      <a:r>
                        <a:rPr lang="en-AU" dirty="0"/>
                        <a:t>11-February-2025</a:t>
                      </a:r>
                    </a:p>
                  </a:txBody>
                  <a:tcPr/>
                </a:tc>
                <a:tc>
                  <a:txBody>
                    <a:bodyPr/>
                    <a:lstStyle/>
                    <a:p>
                      <a:r>
                        <a:rPr lang="en-AU" dirty="0"/>
                        <a:t>12-February-2025</a:t>
                      </a:r>
                    </a:p>
                  </a:txBody>
                  <a:tcPr/>
                </a:tc>
                <a:extLst>
                  <a:ext uri="{0D108BD9-81ED-4DB2-BD59-A6C34878D82A}">
                    <a16:rowId xmlns:a16="http://schemas.microsoft.com/office/drawing/2014/main" val="1998493344"/>
                  </a:ext>
                </a:extLst>
              </a:tr>
            </a:tbl>
          </a:graphicData>
        </a:graphic>
      </p:graphicFrame>
    </p:spTree>
    <p:extLst>
      <p:ext uri="{BB962C8B-B14F-4D97-AF65-F5344CB8AC3E}">
        <p14:creationId xmlns:p14="http://schemas.microsoft.com/office/powerpoint/2010/main" val="2615385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6">
          <a:extLst>
            <a:ext uri="{FF2B5EF4-FFF2-40B4-BE49-F238E27FC236}">
              <a16:creationId xmlns:a16="http://schemas.microsoft.com/office/drawing/2014/main" id="{E0FF13E0-1C26-C830-3347-4F217E21D0EC}"/>
            </a:ext>
          </a:extLst>
        </p:cNvPr>
        <p:cNvGrpSpPr/>
        <p:nvPr/>
      </p:nvGrpSpPr>
      <p:grpSpPr>
        <a:xfrm>
          <a:off x="0" y="0"/>
          <a:ext cx="0" cy="0"/>
          <a:chOff x="0" y="0"/>
          <a:chExt cx="0" cy="0"/>
        </a:xfrm>
      </p:grpSpPr>
      <p:sp>
        <p:nvSpPr>
          <p:cNvPr id="97" name="Google Shape;97;g33ff1cc942e_0_52">
            <a:extLst>
              <a:ext uri="{FF2B5EF4-FFF2-40B4-BE49-F238E27FC236}">
                <a16:creationId xmlns:a16="http://schemas.microsoft.com/office/drawing/2014/main" id="{07AC7485-8E85-7FE0-A8EE-F7B56C0DE6FA}"/>
              </a:ext>
            </a:extLst>
          </p:cNvPr>
          <p:cNvSpPr txBox="1">
            <a:spLocks noGrp="1"/>
          </p:cNvSpPr>
          <p:nvPr>
            <p:ph type="title"/>
          </p:nvPr>
        </p:nvSpPr>
        <p:spPr>
          <a:xfrm>
            <a:off x="1" y="0"/>
            <a:ext cx="108888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261"/>
              </a:buClr>
              <a:buSzPts val="3600"/>
              <a:buFont typeface="Arial"/>
              <a:buNone/>
            </a:pPr>
            <a:r>
              <a:rPr lang="en-AU" sz="3600" b="1" dirty="0">
                <a:solidFill>
                  <a:srgbClr val="262261"/>
                </a:solidFill>
              </a:rPr>
              <a:t>Biases when quantifying delay distributions</a:t>
            </a:r>
            <a:endParaRPr dirty="0">
              <a:solidFill>
                <a:srgbClr val="262261"/>
              </a:solidFill>
            </a:endParaRPr>
          </a:p>
        </p:txBody>
      </p:sp>
      <p:sp>
        <p:nvSpPr>
          <p:cNvPr id="98" name="Google Shape;98;g33ff1cc942e_0_52">
            <a:extLst>
              <a:ext uri="{FF2B5EF4-FFF2-40B4-BE49-F238E27FC236}">
                <a16:creationId xmlns:a16="http://schemas.microsoft.com/office/drawing/2014/main" id="{D319E62F-8284-6587-9F60-6A7AB343673C}"/>
              </a:ext>
            </a:extLst>
          </p:cNvPr>
          <p:cNvSpPr txBox="1"/>
          <p:nvPr/>
        </p:nvSpPr>
        <p:spPr>
          <a:xfrm>
            <a:off x="319601" y="1245234"/>
            <a:ext cx="7049158" cy="2744875"/>
          </a:xfrm>
          <a:prstGeom prst="rect">
            <a:avLst/>
          </a:prstGeom>
          <a:noFill/>
          <a:ln>
            <a:noFill/>
          </a:ln>
        </p:spPr>
        <p:txBody>
          <a:bodyPr spcFirstLastPara="1" wrap="square" lIns="91425" tIns="45700" rIns="91425" bIns="45700" anchor="t" anchorCtr="0">
            <a:noAutofit/>
          </a:bodyPr>
          <a:lstStyle/>
          <a:p>
            <a:pPr marL="228600" indent="-228600">
              <a:lnSpc>
                <a:spcPct val="90000"/>
              </a:lnSpc>
              <a:buClr>
                <a:srgbClr val="EE3A89"/>
              </a:buClr>
              <a:buSzPts val="3000"/>
              <a:buFont typeface="Arial"/>
              <a:buChar char="•"/>
            </a:pPr>
            <a:r>
              <a:rPr lang="en-AU" sz="2000" b="1" dirty="0">
                <a:solidFill>
                  <a:srgbClr val="262261"/>
                </a:solidFill>
              </a:rPr>
              <a:t>There are biases to look out for when estimating delay distributions</a:t>
            </a:r>
          </a:p>
          <a:p>
            <a:pPr>
              <a:lnSpc>
                <a:spcPct val="90000"/>
              </a:lnSpc>
              <a:buClr>
                <a:srgbClr val="EE3A89"/>
              </a:buClr>
              <a:buSzPts val="3000"/>
            </a:pPr>
            <a:endParaRPr lang="en-AU" sz="2000" b="1" dirty="0">
              <a:solidFill>
                <a:srgbClr val="262261"/>
              </a:solidFill>
            </a:endParaRPr>
          </a:p>
          <a:p>
            <a:pPr marL="228600" indent="-228600">
              <a:lnSpc>
                <a:spcPct val="90000"/>
              </a:lnSpc>
              <a:buClr>
                <a:srgbClr val="EE3A89"/>
              </a:buClr>
              <a:buSzPts val="3000"/>
              <a:buFont typeface="Arial"/>
              <a:buChar char="•"/>
            </a:pPr>
            <a:r>
              <a:rPr lang="en-AU" sz="2000" b="1" dirty="0">
                <a:solidFill>
                  <a:srgbClr val="262261"/>
                </a:solidFill>
              </a:rPr>
              <a:t>Longer times from infection to outcomes (hospitalisation, death) are less likely to have been observed i.e. right-censoring. </a:t>
            </a:r>
          </a:p>
          <a:p>
            <a:pPr marL="228600" indent="-228600">
              <a:lnSpc>
                <a:spcPct val="90000"/>
              </a:lnSpc>
              <a:buClr>
                <a:srgbClr val="EE3A89"/>
              </a:buClr>
              <a:buSzPts val="3000"/>
              <a:buFont typeface="Arial"/>
              <a:buChar char="•"/>
            </a:pPr>
            <a:endParaRPr lang="en-AU" sz="2000" b="1" dirty="0">
              <a:solidFill>
                <a:srgbClr val="262261"/>
              </a:solidFill>
            </a:endParaRPr>
          </a:p>
          <a:p>
            <a:pPr marL="228600" indent="-228600">
              <a:lnSpc>
                <a:spcPct val="90000"/>
              </a:lnSpc>
              <a:buClr>
                <a:srgbClr val="EE3A89"/>
              </a:buClr>
              <a:buSzPts val="3000"/>
              <a:buFont typeface="Arial"/>
              <a:buChar char="•"/>
            </a:pPr>
            <a:r>
              <a:rPr lang="en-AU" sz="2000" b="1" dirty="0">
                <a:solidFill>
                  <a:srgbClr val="262261"/>
                </a:solidFill>
              </a:rPr>
              <a:t>This can bias estimates of delay distributions to shorter times.</a:t>
            </a:r>
          </a:p>
          <a:p>
            <a:pPr lvl="1">
              <a:lnSpc>
                <a:spcPct val="90000"/>
              </a:lnSpc>
              <a:buClr>
                <a:srgbClr val="EE3A89"/>
              </a:buClr>
              <a:buSzPts val="3000"/>
            </a:pPr>
            <a:endParaRPr lang="en-AU" sz="2000" b="1" dirty="0">
              <a:solidFill>
                <a:srgbClr val="262261"/>
              </a:solidFill>
            </a:endParaRPr>
          </a:p>
          <a:p>
            <a:pPr lvl="1">
              <a:lnSpc>
                <a:spcPct val="90000"/>
              </a:lnSpc>
              <a:buClr>
                <a:srgbClr val="EE3A89"/>
              </a:buClr>
              <a:buSzPts val="3000"/>
            </a:pPr>
            <a:endParaRPr lang="en-AU" sz="2000" b="1" dirty="0">
              <a:solidFill>
                <a:srgbClr val="262261"/>
              </a:solidFill>
            </a:endParaRPr>
          </a:p>
          <a:p>
            <a:pPr lvl="1">
              <a:lnSpc>
                <a:spcPct val="90000"/>
              </a:lnSpc>
              <a:buClr>
                <a:srgbClr val="EE3A89"/>
              </a:buClr>
              <a:buSzPts val="3000"/>
            </a:pPr>
            <a:endParaRPr lang="en-AU" sz="2000" b="1" dirty="0">
              <a:solidFill>
                <a:srgbClr val="262261"/>
              </a:solidFill>
            </a:endParaRPr>
          </a:p>
          <a:p>
            <a:pPr marL="228600" marR="0" lvl="0" indent="-228600" algn="l" rtl="0">
              <a:lnSpc>
                <a:spcPct val="90000"/>
              </a:lnSpc>
              <a:spcBef>
                <a:spcPts val="0"/>
              </a:spcBef>
              <a:spcAft>
                <a:spcPts val="0"/>
              </a:spcAft>
              <a:buClr>
                <a:srgbClr val="EE3A89"/>
              </a:buClr>
              <a:buSzPts val="3000"/>
              <a:buFont typeface="Arial"/>
              <a:buChar char="•"/>
            </a:pPr>
            <a:endParaRPr lang="en-AU" sz="2000" b="1" dirty="0">
              <a:solidFill>
                <a:srgbClr val="262261"/>
              </a:solidFill>
            </a:endParaRPr>
          </a:p>
          <a:p>
            <a:pPr marL="228600" marR="0" lvl="0" indent="-228600" algn="l" rtl="0">
              <a:lnSpc>
                <a:spcPct val="90000"/>
              </a:lnSpc>
              <a:spcBef>
                <a:spcPts val="0"/>
              </a:spcBef>
              <a:spcAft>
                <a:spcPts val="0"/>
              </a:spcAft>
              <a:buClr>
                <a:srgbClr val="EE3A89"/>
              </a:buClr>
              <a:buSzPts val="3000"/>
              <a:buFont typeface="Arial"/>
              <a:buChar char="•"/>
            </a:pPr>
            <a:endParaRPr lang="en-AU" sz="2000" b="1" dirty="0">
              <a:solidFill>
                <a:srgbClr val="262261"/>
              </a:solidFill>
            </a:endParaRPr>
          </a:p>
          <a:p>
            <a:pPr marL="228600" marR="0" lvl="0" indent="-228600" algn="l" rtl="0">
              <a:lnSpc>
                <a:spcPct val="90000"/>
              </a:lnSpc>
              <a:spcBef>
                <a:spcPts val="0"/>
              </a:spcBef>
              <a:spcAft>
                <a:spcPts val="0"/>
              </a:spcAft>
              <a:buClr>
                <a:srgbClr val="EE3A89"/>
              </a:buClr>
              <a:buSzPts val="3000"/>
              <a:buFont typeface="Arial"/>
              <a:buChar char="•"/>
            </a:pPr>
            <a:endParaRPr lang="en-AU" sz="2000" b="1" dirty="0">
              <a:solidFill>
                <a:srgbClr val="262261"/>
              </a:solidFill>
            </a:endParaRPr>
          </a:p>
        </p:txBody>
      </p:sp>
      <p:pic>
        <p:nvPicPr>
          <p:cNvPr id="2" name="Picture 1" descr="A logo with text and a clock&#10;&#10;AI-generated content may be incorrect.">
            <a:extLst>
              <a:ext uri="{FF2B5EF4-FFF2-40B4-BE49-F238E27FC236}">
                <a16:creationId xmlns:a16="http://schemas.microsoft.com/office/drawing/2014/main" id="{92E5C1F9-A07B-E416-7313-79FDEEE0399E}"/>
              </a:ext>
            </a:extLst>
          </p:cNvPr>
          <p:cNvPicPr>
            <a:picLocks noChangeAspect="1"/>
          </p:cNvPicPr>
          <p:nvPr/>
        </p:nvPicPr>
        <p:blipFill>
          <a:blip r:embed="rId3">
            <a:extLst>
              <a:ext uri="{28A0092B-C50C-407E-A947-70E740481C1C}">
                <a14:useLocalDpi xmlns:a14="http://schemas.microsoft.com/office/drawing/2010/main" val="0"/>
              </a:ext>
            </a:extLst>
          </a:blip>
          <a:srcRect l="6664" t="15789" r="58672" b="16177"/>
          <a:stretch/>
        </p:blipFill>
        <p:spPr>
          <a:xfrm>
            <a:off x="10516027" y="0"/>
            <a:ext cx="1675545" cy="1122364"/>
          </a:xfrm>
          <a:prstGeom prst="rect">
            <a:avLst/>
          </a:prstGeom>
        </p:spPr>
      </p:pic>
      <p:sp>
        <p:nvSpPr>
          <p:cNvPr id="3" name="Google Shape;100;g33ff1cc942e_0_52">
            <a:extLst>
              <a:ext uri="{FF2B5EF4-FFF2-40B4-BE49-F238E27FC236}">
                <a16:creationId xmlns:a16="http://schemas.microsoft.com/office/drawing/2014/main" id="{86DB503F-0CC7-6DE3-5C13-83DC752D405F}"/>
              </a:ext>
            </a:extLst>
          </p:cNvPr>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AU"/>
              <a:t>27</a:t>
            </a:fld>
            <a:endParaRPr dirty="0"/>
          </a:p>
        </p:txBody>
      </p:sp>
      <p:pic>
        <p:nvPicPr>
          <p:cNvPr id="12" name="Picture 11" descr="A graph of a number of blue bars&#10;&#10;AI-generated content may be incorrect.">
            <a:extLst>
              <a:ext uri="{FF2B5EF4-FFF2-40B4-BE49-F238E27FC236}">
                <a16:creationId xmlns:a16="http://schemas.microsoft.com/office/drawing/2014/main" id="{6C0F1A5C-A1EC-B772-AE19-5677592C58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9189" y="1600196"/>
            <a:ext cx="4822384" cy="4822384"/>
          </a:xfrm>
          <a:prstGeom prst="rect">
            <a:avLst/>
          </a:prstGeom>
        </p:spPr>
      </p:pic>
      <p:pic>
        <p:nvPicPr>
          <p:cNvPr id="10" name="Picture 9" descr="A graph of a graph of infection&#10;&#10;AI-generated content may be incorrect.">
            <a:extLst>
              <a:ext uri="{FF2B5EF4-FFF2-40B4-BE49-F238E27FC236}">
                <a16:creationId xmlns:a16="http://schemas.microsoft.com/office/drawing/2014/main" id="{BB38F2BB-DE9D-19F4-385E-5D72285F13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9188" y="1600195"/>
            <a:ext cx="4822383" cy="4822383"/>
          </a:xfrm>
          <a:prstGeom prst="rect">
            <a:avLst/>
          </a:prstGeom>
        </p:spPr>
      </p:pic>
      <p:pic>
        <p:nvPicPr>
          <p:cNvPr id="14" name="Picture 13" descr="A graph of a normal distribution&#10;&#10;AI-generated content may be incorrect.">
            <a:extLst>
              <a:ext uri="{FF2B5EF4-FFF2-40B4-BE49-F238E27FC236}">
                <a16:creationId xmlns:a16="http://schemas.microsoft.com/office/drawing/2014/main" id="{73AC3832-E730-CD15-C415-7784A17D54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69617" y="1600193"/>
            <a:ext cx="4822383" cy="4822383"/>
          </a:xfrm>
          <a:prstGeom prst="rect">
            <a:avLst/>
          </a:prstGeom>
        </p:spPr>
      </p:pic>
      <p:pic>
        <p:nvPicPr>
          <p:cNvPr id="16" name="Picture 15" descr="A graph of a normal distribution&#10;&#10;AI-generated content may be incorrect.">
            <a:extLst>
              <a:ext uri="{FF2B5EF4-FFF2-40B4-BE49-F238E27FC236}">
                <a16:creationId xmlns:a16="http://schemas.microsoft.com/office/drawing/2014/main" id="{26F18A41-36B1-630C-D320-BF864C5067D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68759" y="1600193"/>
            <a:ext cx="4822383" cy="4822383"/>
          </a:xfrm>
          <a:prstGeom prst="rect">
            <a:avLst/>
          </a:prstGeom>
        </p:spPr>
      </p:pic>
      <p:sp>
        <p:nvSpPr>
          <p:cNvPr id="17" name="Google Shape;98;g33ff1cc942e_0_52">
            <a:extLst>
              <a:ext uri="{FF2B5EF4-FFF2-40B4-BE49-F238E27FC236}">
                <a16:creationId xmlns:a16="http://schemas.microsoft.com/office/drawing/2014/main" id="{B706C529-D75C-CB30-E780-75AC027DF96C}"/>
              </a:ext>
            </a:extLst>
          </p:cNvPr>
          <p:cNvSpPr txBox="1"/>
          <p:nvPr/>
        </p:nvSpPr>
        <p:spPr>
          <a:xfrm>
            <a:off x="9982200" y="1987505"/>
            <a:ext cx="1482085" cy="628946"/>
          </a:xfrm>
          <a:prstGeom prst="rect">
            <a:avLst/>
          </a:prstGeom>
          <a:noFill/>
          <a:ln w="38100">
            <a:solidFill>
              <a:srgbClr val="262261"/>
            </a:solidFill>
          </a:ln>
        </p:spPr>
        <p:txBody>
          <a:bodyPr spcFirstLastPara="1" wrap="square" lIns="91425" tIns="45700" rIns="91425" bIns="45700" anchor="t" anchorCtr="0">
            <a:noAutofit/>
          </a:bodyPr>
          <a:lstStyle/>
          <a:p>
            <a:pPr marR="0" lvl="0" algn="l" rtl="0">
              <a:lnSpc>
                <a:spcPct val="90000"/>
              </a:lnSpc>
              <a:spcBef>
                <a:spcPts val="0"/>
              </a:spcBef>
              <a:spcAft>
                <a:spcPts val="0"/>
              </a:spcAft>
              <a:buClr>
                <a:srgbClr val="EE3A89"/>
              </a:buClr>
              <a:buSzPts val="3000"/>
            </a:pPr>
            <a:r>
              <a:rPr lang="en-AU" sz="2000" b="1" dirty="0">
                <a:solidFill>
                  <a:srgbClr val="86B8CD"/>
                </a:solidFill>
              </a:rPr>
              <a:t>Not yet observed</a:t>
            </a:r>
          </a:p>
        </p:txBody>
      </p:sp>
      <p:sp>
        <p:nvSpPr>
          <p:cNvPr id="4" name="Rectangle 3">
            <a:extLst>
              <a:ext uri="{FF2B5EF4-FFF2-40B4-BE49-F238E27FC236}">
                <a16:creationId xmlns:a16="http://schemas.microsoft.com/office/drawing/2014/main" id="{AF40516E-5480-C6DA-68C6-9CAB29002D29}"/>
              </a:ext>
            </a:extLst>
          </p:cNvPr>
          <p:cNvSpPr/>
          <p:nvPr/>
        </p:nvSpPr>
        <p:spPr>
          <a:xfrm>
            <a:off x="7475647" y="2222813"/>
            <a:ext cx="425423" cy="365760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4" descr="A graph of different colored bars&#10;&#10;AI-generated content may be incorrect.">
            <a:extLst>
              <a:ext uri="{FF2B5EF4-FFF2-40B4-BE49-F238E27FC236}">
                <a16:creationId xmlns:a16="http://schemas.microsoft.com/office/drawing/2014/main" id="{4E2430DC-1AE1-82CF-3FAE-20135ED6225D}"/>
              </a:ext>
            </a:extLst>
          </p:cNvPr>
          <p:cNvPicPr>
            <a:picLocks noChangeAspect="1"/>
          </p:cNvPicPr>
          <p:nvPr/>
        </p:nvPicPr>
        <p:blipFill>
          <a:blip r:embed="rId8">
            <a:extLst>
              <a:ext uri="{28A0092B-C50C-407E-A947-70E740481C1C}">
                <a14:useLocalDpi xmlns:a14="http://schemas.microsoft.com/office/drawing/2010/main" val="0"/>
              </a:ext>
            </a:extLst>
          </a:blip>
          <a:srcRect l="17013" t="6714" r="4665" b="65768"/>
          <a:stretch/>
        </p:blipFill>
        <p:spPr>
          <a:xfrm>
            <a:off x="2032116" y="4720166"/>
            <a:ext cx="5096933" cy="602590"/>
          </a:xfrm>
          <a:prstGeom prst="rect">
            <a:avLst/>
          </a:prstGeom>
        </p:spPr>
      </p:pic>
      <p:sp>
        <p:nvSpPr>
          <p:cNvPr id="6" name="Google Shape;98;g33ff1cc942e_0_52">
            <a:extLst>
              <a:ext uri="{FF2B5EF4-FFF2-40B4-BE49-F238E27FC236}">
                <a16:creationId xmlns:a16="http://schemas.microsoft.com/office/drawing/2014/main" id="{3FA98137-9F4B-55A0-A1C8-035DA026DDF4}"/>
              </a:ext>
            </a:extLst>
          </p:cNvPr>
          <p:cNvSpPr txBox="1"/>
          <p:nvPr/>
        </p:nvSpPr>
        <p:spPr>
          <a:xfrm>
            <a:off x="6425656" y="6289478"/>
            <a:ext cx="988917" cy="340451"/>
          </a:xfrm>
          <a:prstGeom prst="rect">
            <a:avLst/>
          </a:prstGeom>
          <a:noFill/>
          <a:ln>
            <a:noFill/>
          </a:ln>
        </p:spPr>
        <p:txBody>
          <a:bodyPr spcFirstLastPara="1" wrap="square" lIns="91425" tIns="45700" rIns="91425" bIns="45700" anchor="t" anchorCtr="0">
            <a:noAutofit/>
          </a:bodyPr>
          <a:lstStyle/>
          <a:p>
            <a:pPr marR="0" lvl="0" algn="l" rtl="0">
              <a:lnSpc>
                <a:spcPct val="90000"/>
              </a:lnSpc>
              <a:spcBef>
                <a:spcPts val="0"/>
              </a:spcBef>
              <a:spcAft>
                <a:spcPts val="0"/>
              </a:spcAft>
              <a:buClr>
                <a:srgbClr val="EE3A89"/>
              </a:buClr>
              <a:buSzPts val="3000"/>
            </a:pPr>
            <a:r>
              <a:rPr lang="en-AU" sz="2000" b="1" dirty="0">
                <a:solidFill>
                  <a:srgbClr val="262261"/>
                </a:solidFill>
              </a:rPr>
              <a:t>Time</a:t>
            </a:r>
            <a:endParaRPr sz="2000" b="1" dirty="0">
              <a:solidFill>
                <a:srgbClr val="86B8CD"/>
              </a:solidFill>
            </a:endParaRPr>
          </a:p>
        </p:txBody>
      </p:sp>
      <p:sp>
        <p:nvSpPr>
          <p:cNvPr id="7" name="Google Shape;98;g33ff1cc942e_0_52">
            <a:extLst>
              <a:ext uri="{FF2B5EF4-FFF2-40B4-BE49-F238E27FC236}">
                <a16:creationId xmlns:a16="http://schemas.microsoft.com/office/drawing/2014/main" id="{BBBEBE0C-99DA-389E-62DA-D1314F404412}"/>
              </a:ext>
            </a:extLst>
          </p:cNvPr>
          <p:cNvSpPr txBox="1"/>
          <p:nvPr/>
        </p:nvSpPr>
        <p:spPr>
          <a:xfrm>
            <a:off x="41165" y="5712215"/>
            <a:ext cx="1380067" cy="340451"/>
          </a:xfrm>
          <a:prstGeom prst="rect">
            <a:avLst/>
          </a:prstGeom>
          <a:noFill/>
          <a:ln>
            <a:noFill/>
          </a:ln>
        </p:spPr>
        <p:txBody>
          <a:bodyPr spcFirstLastPara="1" wrap="square" lIns="91425" tIns="45700" rIns="91425" bIns="45700" anchor="t" anchorCtr="0">
            <a:noAutofit/>
          </a:bodyPr>
          <a:lstStyle/>
          <a:p>
            <a:pPr marR="0" lvl="0" algn="l" rtl="0">
              <a:lnSpc>
                <a:spcPct val="90000"/>
              </a:lnSpc>
              <a:spcBef>
                <a:spcPts val="0"/>
              </a:spcBef>
              <a:spcAft>
                <a:spcPts val="0"/>
              </a:spcAft>
              <a:buClr>
                <a:srgbClr val="EE3A89"/>
              </a:buClr>
              <a:buSzPts val="3000"/>
            </a:pPr>
            <a:r>
              <a:rPr lang="en-AU" sz="1600" b="1" dirty="0">
                <a:solidFill>
                  <a:srgbClr val="262261"/>
                </a:solidFill>
              </a:rPr>
              <a:t>Infection</a:t>
            </a:r>
            <a:endParaRPr sz="1600" b="1" dirty="0">
              <a:solidFill>
                <a:srgbClr val="86B8CD"/>
              </a:solidFill>
            </a:endParaRPr>
          </a:p>
        </p:txBody>
      </p:sp>
      <p:sp>
        <p:nvSpPr>
          <p:cNvPr id="8" name="Google Shape;98;g33ff1cc942e_0_52">
            <a:extLst>
              <a:ext uri="{FF2B5EF4-FFF2-40B4-BE49-F238E27FC236}">
                <a16:creationId xmlns:a16="http://schemas.microsoft.com/office/drawing/2014/main" id="{5B06C100-8D5E-1D5D-59A5-D0DC7A473CE6}"/>
              </a:ext>
            </a:extLst>
          </p:cNvPr>
          <p:cNvSpPr txBox="1"/>
          <p:nvPr/>
        </p:nvSpPr>
        <p:spPr>
          <a:xfrm>
            <a:off x="41165" y="6038931"/>
            <a:ext cx="1641555" cy="340451"/>
          </a:xfrm>
          <a:prstGeom prst="rect">
            <a:avLst/>
          </a:prstGeom>
          <a:noFill/>
          <a:ln>
            <a:noFill/>
          </a:ln>
        </p:spPr>
        <p:txBody>
          <a:bodyPr spcFirstLastPara="1" wrap="square" lIns="91425" tIns="45700" rIns="91425" bIns="45700" anchor="t" anchorCtr="0">
            <a:noAutofit/>
          </a:bodyPr>
          <a:lstStyle/>
          <a:p>
            <a:pPr marR="0" lvl="0" algn="ctr" rtl="0">
              <a:lnSpc>
                <a:spcPct val="90000"/>
              </a:lnSpc>
              <a:spcBef>
                <a:spcPts val="0"/>
              </a:spcBef>
              <a:spcAft>
                <a:spcPts val="0"/>
              </a:spcAft>
              <a:buClr>
                <a:srgbClr val="EE3A89"/>
              </a:buClr>
              <a:buSzPts val="3000"/>
            </a:pPr>
            <a:r>
              <a:rPr lang="en-AU" sz="1600" b="1" dirty="0">
                <a:solidFill>
                  <a:srgbClr val="EE3A89"/>
                </a:solidFill>
              </a:rPr>
              <a:t>Case identified</a:t>
            </a:r>
            <a:endParaRPr sz="1600" b="1" dirty="0">
              <a:solidFill>
                <a:srgbClr val="EE3A89"/>
              </a:solidFill>
            </a:endParaRPr>
          </a:p>
        </p:txBody>
      </p:sp>
      <p:sp>
        <p:nvSpPr>
          <p:cNvPr id="9" name="Google Shape;98;g33ff1cc942e_0_52">
            <a:extLst>
              <a:ext uri="{FF2B5EF4-FFF2-40B4-BE49-F238E27FC236}">
                <a16:creationId xmlns:a16="http://schemas.microsoft.com/office/drawing/2014/main" id="{130C0F0C-640E-2F87-BBE6-34512B56D1F1}"/>
              </a:ext>
            </a:extLst>
          </p:cNvPr>
          <p:cNvSpPr txBox="1"/>
          <p:nvPr/>
        </p:nvSpPr>
        <p:spPr>
          <a:xfrm>
            <a:off x="41165" y="6365647"/>
            <a:ext cx="1670535" cy="340451"/>
          </a:xfrm>
          <a:prstGeom prst="rect">
            <a:avLst/>
          </a:prstGeom>
          <a:noFill/>
          <a:ln>
            <a:noFill/>
          </a:ln>
        </p:spPr>
        <p:txBody>
          <a:bodyPr spcFirstLastPara="1" wrap="square" lIns="91425" tIns="45700" rIns="91425" bIns="45700" anchor="t" anchorCtr="0">
            <a:noAutofit/>
          </a:bodyPr>
          <a:lstStyle/>
          <a:p>
            <a:pPr marR="0" lvl="0" algn="ctr" rtl="0">
              <a:lnSpc>
                <a:spcPct val="90000"/>
              </a:lnSpc>
              <a:spcBef>
                <a:spcPts val="0"/>
              </a:spcBef>
              <a:spcAft>
                <a:spcPts val="0"/>
              </a:spcAft>
              <a:buClr>
                <a:srgbClr val="EE3A89"/>
              </a:buClr>
              <a:buSzPts val="3000"/>
            </a:pPr>
            <a:r>
              <a:rPr lang="en-AU" sz="1600" b="1" dirty="0">
                <a:solidFill>
                  <a:srgbClr val="3877AD"/>
                </a:solidFill>
              </a:rPr>
              <a:t>Hospitalisation</a:t>
            </a:r>
            <a:endParaRPr sz="1600" b="1" dirty="0">
              <a:solidFill>
                <a:srgbClr val="3877AD"/>
              </a:solidFill>
            </a:endParaRPr>
          </a:p>
        </p:txBody>
      </p:sp>
      <p:sp>
        <p:nvSpPr>
          <p:cNvPr id="19" name="Google Shape;98;g33ff1cc942e_0_52">
            <a:extLst>
              <a:ext uri="{FF2B5EF4-FFF2-40B4-BE49-F238E27FC236}">
                <a16:creationId xmlns:a16="http://schemas.microsoft.com/office/drawing/2014/main" id="{72900FB0-54D8-1682-2937-65D2E6ED4A67}"/>
              </a:ext>
            </a:extLst>
          </p:cNvPr>
          <p:cNvSpPr txBox="1"/>
          <p:nvPr/>
        </p:nvSpPr>
        <p:spPr>
          <a:xfrm>
            <a:off x="1729645" y="4356098"/>
            <a:ext cx="1759361" cy="340451"/>
          </a:xfrm>
          <a:prstGeom prst="rect">
            <a:avLst/>
          </a:prstGeom>
          <a:noFill/>
          <a:ln>
            <a:noFill/>
          </a:ln>
        </p:spPr>
        <p:txBody>
          <a:bodyPr spcFirstLastPara="1" wrap="square" lIns="91425" tIns="45700" rIns="91425" bIns="45700" anchor="t" anchorCtr="0">
            <a:noAutofit/>
          </a:bodyPr>
          <a:lstStyle/>
          <a:p>
            <a:pPr marR="0" lvl="0" algn="l" rtl="0">
              <a:lnSpc>
                <a:spcPct val="90000"/>
              </a:lnSpc>
              <a:spcBef>
                <a:spcPts val="0"/>
              </a:spcBef>
              <a:spcAft>
                <a:spcPts val="0"/>
              </a:spcAft>
              <a:buClr>
                <a:srgbClr val="EE3A89"/>
              </a:buClr>
              <a:buSzPts val="3000"/>
            </a:pPr>
            <a:r>
              <a:rPr lang="en-AU" sz="2000" b="1" dirty="0">
                <a:solidFill>
                  <a:srgbClr val="262261"/>
                </a:solidFill>
              </a:rPr>
              <a:t>Patient 1:</a:t>
            </a:r>
            <a:endParaRPr sz="2000" b="1" dirty="0">
              <a:solidFill>
                <a:srgbClr val="86B8CD"/>
              </a:solidFill>
            </a:endParaRPr>
          </a:p>
        </p:txBody>
      </p:sp>
      <p:sp>
        <p:nvSpPr>
          <p:cNvPr id="22" name="Google Shape;98;g33ff1cc942e_0_52">
            <a:extLst>
              <a:ext uri="{FF2B5EF4-FFF2-40B4-BE49-F238E27FC236}">
                <a16:creationId xmlns:a16="http://schemas.microsoft.com/office/drawing/2014/main" id="{2A64113F-F6A3-5613-52C1-012BED9763EB}"/>
              </a:ext>
            </a:extLst>
          </p:cNvPr>
          <p:cNvSpPr txBox="1"/>
          <p:nvPr/>
        </p:nvSpPr>
        <p:spPr>
          <a:xfrm>
            <a:off x="1729645" y="5371764"/>
            <a:ext cx="1759361" cy="340451"/>
          </a:xfrm>
          <a:prstGeom prst="rect">
            <a:avLst/>
          </a:prstGeom>
          <a:noFill/>
          <a:ln>
            <a:noFill/>
          </a:ln>
        </p:spPr>
        <p:txBody>
          <a:bodyPr spcFirstLastPara="1" wrap="square" lIns="91425" tIns="45700" rIns="91425" bIns="45700" anchor="t" anchorCtr="0">
            <a:noAutofit/>
          </a:bodyPr>
          <a:lstStyle/>
          <a:p>
            <a:pPr marR="0" lvl="0" algn="l" rtl="0">
              <a:lnSpc>
                <a:spcPct val="90000"/>
              </a:lnSpc>
              <a:spcBef>
                <a:spcPts val="0"/>
              </a:spcBef>
              <a:spcAft>
                <a:spcPts val="0"/>
              </a:spcAft>
              <a:buClr>
                <a:srgbClr val="EE3A89"/>
              </a:buClr>
              <a:buSzPts val="3000"/>
            </a:pPr>
            <a:r>
              <a:rPr lang="en-AU" sz="2000" b="1" dirty="0">
                <a:solidFill>
                  <a:srgbClr val="262261"/>
                </a:solidFill>
              </a:rPr>
              <a:t>Patient 2:</a:t>
            </a:r>
            <a:endParaRPr sz="2000" b="1" dirty="0">
              <a:solidFill>
                <a:srgbClr val="86B8CD"/>
              </a:solidFill>
            </a:endParaRPr>
          </a:p>
        </p:txBody>
      </p:sp>
      <p:pic>
        <p:nvPicPr>
          <p:cNvPr id="23" name="Picture 22" descr="A graph of different colored bars&#10;&#10;AI-generated content may be incorrect.">
            <a:extLst>
              <a:ext uri="{FF2B5EF4-FFF2-40B4-BE49-F238E27FC236}">
                <a16:creationId xmlns:a16="http://schemas.microsoft.com/office/drawing/2014/main" id="{85329A4D-9929-FA7C-48CA-B20BDB79932C}"/>
              </a:ext>
            </a:extLst>
          </p:cNvPr>
          <p:cNvPicPr>
            <a:picLocks noChangeAspect="1"/>
          </p:cNvPicPr>
          <p:nvPr/>
        </p:nvPicPr>
        <p:blipFill>
          <a:blip r:embed="rId9">
            <a:extLst>
              <a:ext uri="{28A0092B-C50C-407E-A947-70E740481C1C}">
                <a14:useLocalDpi xmlns:a14="http://schemas.microsoft.com/office/drawing/2010/main" val="0"/>
              </a:ext>
            </a:extLst>
          </a:blip>
          <a:srcRect l="17812" t="6381" r="4060" b="65730"/>
          <a:stretch/>
        </p:blipFill>
        <p:spPr>
          <a:xfrm>
            <a:off x="2075370" y="5653698"/>
            <a:ext cx="5119940" cy="602590"/>
          </a:xfrm>
          <a:prstGeom prst="rect">
            <a:avLst/>
          </a:prstGeom>
        </p:spPr>
      </p:pic>
      <p:sp>
        <p:nvSpPr>
          <p:cNvPr id="30" name="Google Shape;98;g33ff1cc942e_0_52">
            <a:extLst>
              <a:ext uri="{FF2B5EF4-FFF2-40B4-BE49-F238E27FC236}">
                <a16:creationId xmlns:a16="http://schemas.microsoft.com/office/drawing/2014/main" id="{E6F47766-AD38-A60C-0A49-B3CD4DF31BDC}"/>
              </a:ext>
            </a:extLst>
          </p:cNvPr>
          <p:cNvSpPr txBox="1"/>
          <p:nvPr/>
        </p:nvSpPr>
        <p:spPr>
          <a:xfrm>
            <a:off x="3781796" y="4238748"/>
            <a:ext cx="1834881" cy="340451"/>
          </a:xfrm>
          <a:prstGeom prst="rect">
            <a:avLst/>
          </a:prstGeom>
          <a:noFill/>
          <a:ln>
            <a:noFill/>
          </a:ln>
        </p:spPr>
        <p:txBody>
          <a:bodyPr spcFirstLastPara="1" wrap="square" lIns="91425" tIns="45700" rIns="91425" bIns="45700" anchor="t" anchorCtr="0">
            <a:noAutofit/>
          </a:bodyPr>
          <a:lstStyle/>
          <a:p>
            <a:pPr marR="0" lvl="0" algn="l" rtl="0">
              <a:lnSpc>
                <a:spcPct val="90000"/>
              </a:lnSpc>
              <a:spcBef>
                <a:spcPts val="0"/>
              </a:spcBef>
              <a:spcAft>
                <a:spcPts val="0"/>
              </a:spcAft>
              <a:buClr>
                <a:srgbClr val="EE3A89"/>
              </a:buClr>
              <a:buSzPts val="3000"/>
            </a:pPr>
            <a:r>
              <a:rPr lang="en-AU" sz="1600" b="1" dirty="0">
                <a:solidFill>
                  <a:srgbClr val="262261"/>
                </a:solidFill>
              </a:rPr>
              <a:t>Data collection</a:t>
            </a:r>
            <a:endParaRPr sz="1600" b="1" dirty="0">
              <a:solidFill>
                <a:srgbClr val="86B8CD"/>
              </a:solidFill>
            </a:endParaRPr>
          </a:p>
        </p:txBody>
      </p:sp>
      <p:cxnSp>
        <p:nvCxnSpPr>
          <p:cNvPr id="33" name="Straight Connector 32">
            <a:extLst>
              <a:ext uri="{FF2B5EF4-FFF2-40B4-BE49-F238E27FC236}">
                <a16:creationId xmlns:a16="http://schemas.microsoft.com/office/drawing/2014/main" id="{095099BE-CE0D-8861-8D2B-0447E29C8FC3}"/>
              </a:ext>
            </a:extLst>
          </p:cNvPr>
          <p:cNvCxnSpPr>
            <a:cxnSpLocks/>
          </p:cNvCxnSpPr>
          <p:nvPr/>
        </p:nvCxnSpPr>
        <p:spPr>
          <a:xfrm>
            <a:off x="3781796" y="4329777"/>
            <a:ext cx="0" cy="2300152"/>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35" name="Google Shape;98;g33ff1cc942e_0_52">
            <a:extLst>
              <a:ext uri="{FF2B5EF4-FFF2-40B4-BE49-F238E27FC236}">
                <a16:creationId xmlns:a16="http://schemas.microsoft.com/office/drawing/2014/main" id="{8FB92665-8E9F-4216-9637-ACBE83B0935B}"/>
              </a:ext>
            </a:extLst>
          </p:cNvPr>
          <p:cNvSpPr txBox="1"/>
          <p:nvPr/>
        </p:nvSpPr>
        <p:spPr>
          <a:xfrm>
            <a:off x="7914322" y="1197357"/>
            <a:ext cx="2987731" cy="340451"/>
          </a:xfrm>
          <a:prstGeom prst="rect">
            <a:avLst/>
          </a:prstGeom>
          <a:noFill/>
          <a:ln>
            <a:noFill/>
          </a:ln>
        </p:spPr>
        <p:txBody>
          <a:bodyPr spcFirstLastPara="1" wrap="square" lIns="91425" tIns="45700" rIns="91425" bIns="45700" anchor="t" anchorCtr="0">
            <a:noAutofit/>
          </a:bodyPr>
          <a:lstStyle/>
          <a:p>
            <a:pPr marR="0" lvl="0" algn="l" rtl="0">
              <a:lnSpc>
                <a:spcPct val="90000"/>
              </a:lnSpc>
              <a:spcBef>
                <a:spcPts val="0"/>
              </a:spcBef>
              <a:spcAft>
                <a:spcPts val="0"/>
              </a:spcAft>
              <a:buClr>
                <a:srgbClr val="EE3A89"/>
              </a:buClr>
              <a:buSzPts val="3000"/>
            </a:pPr>
            <a:r>
              <a:rPr lang="en-AU" sz="1600" b="1" dirty="0">
                <a:solidFill>
                  <a:srgbClr val="262261"/>
                </a:solidFill>
              </a:rPr>
              <a:t>Histogram of times from infection to outcome</a:t>
            </a:r>
            <a:endParaRPr sz="1600" b="1" dirty="0">
              <a:solidFill>
                <a:srgbClr val="86B8CD"/>
              </a:solidFill>
            </a:endParaRPr>
          </a:p>
        </p:txBody>
      </p:sp>
    </p:spTree>
    <p:extLst>
      <p:ext uri="{BB962C8B-B14F-4D97-AF65-F5344CB8AC3E}">
        <p14:creationId xmlns:p14="http://schemas.microsoft.com/office/powerpoint/2010/main" val="2559101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bg/>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allAtOnce"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3">
          <a:extLst>
            <a:ext uri="{FF2B5EF4-FFF2-40B4-BE49-F238E27FC236}">
              <a16:creationId xmlns:a16="http://schemas.microsoft.com/office/drawing/2014/main" id="{F3AEF60A-D580-7CD9-E021-EF348C41287C}"/>
            </a:ext>
          </a:extLst>
        </p:cNvPr>
        <p:cNvGrpSpPr/>
        <p:nvPr/>
      </p:nvGrpSpPr>
      <p:grpSpPr>
        <a:xfrm>
          <a:off x="0" y="0"/>
          <a:ext cx="0" cy="0"/>
          <a:chOff x="0" y="0"/>
          <a:chExt cx="0" cy="0"/>
        </a:xfrm>
      </p:grpSpPr>
      <p:sp>
        <p:nvSpPr>
          <p:cNvPr id="124" name="Google Shape;124;g33ff1cc942e_0_88">
            <a:extLst>
              <a:ext uri="{FF2B5EF4-FFF2-40B4-BE49-F238E27FC236}">
                <a16:creationId xmlns:a16="http://schemas.microsoft.com/office/drawing/2014/main" id="{C11368EA-7249-1042-F588-A11B3D947C20}"/>
              </a:ext>
            </a:extLst>
          </p:cNvPr>
          <p:cNvSpPr txBox="1">
            <a:spLocks noGrp="1"/>
          </p:cNvSpPr>
          <p:nvPr>
            <p:ph type="title"/>
          </p:nvPr>
        </p:nvSpPr>
        <p:spPr>
          <a:xfrm>
            <a:off x="1" y="0"/>
            <a:ext cx="108888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261"/>
              </a:buClr>
              <a:buSzPts val="3600"/>
              <a:buFont typeface="Arial"/>
              <a:buNone/>
            </a:pPr>
            <a:r>
              <a:rPr lang="en-AU" b="1" dirty="0">
                <a:solidFill>
                  <a:srgbClr val="262261"/>
                </a:solidFill>
              </a:rPr>
              <a:t>Practical</a:t>
            </a:r>
            <a:endParaRPr b="1" dirty="0">
              <a:solidFill>
                <a:srgbClr val="262261"/>
              </a:solidFill>
            </a:endParaRPr>
          </a:p>
        </p:txBody>
      </p:sp>
      <mc:AlternateContent xmlns:mc="http://schemas.openxmlformats.org/markup-compatibility/2006" xmlns:a14="http://schemas.microsoft.com/office/drawing/2010/main">
        <mc:Choice Requires="a14">
          <p:sp>
            <p:nvSpPr>
              <p:cNvPr id="125" name="Google Shape;125;g33ff1cc942e_0_88">
                <a:extLst>
                  <a:ext uri="{FF2B5EF4-FFF2-40B4-BE49-F238E27FC236}">
                    <a16:creationId xmlns:a16="http://schemas.microsoft.com/office/drawing/2014/main" id="{EBFB0742-295A-8A7C-495D-2116F61C2998}"/>
                  </a:ext>
                </a:extLst>
              </p:cNvPr>
              <p:cNvSpPr txBox="1"/>
              <p:nvPr/>
            </p:nvSpPr>
            <p:spPr>
              <a:xfrm>
                <a:off x="306100" y="1428401"/>
                <a:ext cx="11377800" cy="5293050"/>
              </a:xfrm>
              <a:prstGeom prst="rect">
                <a:avLst/>
              </a:prstGeom>
              <a:noFill/>
              <a:ln>
                <a:noFill/>
              </a:ln>
            </p:spPr>
            <p:txBody>
              <a:bodyPr spcFirstLastPara="1" wrap="square" lIns="91425" tIns="45700" rIns="91425" bIns="45700" anchor="t" anchorCtr="0">
                <a:noAutofit/>
              </a:bodyPr>
              <a:lstStyle/>
              <a:p>
                <a:pPr marL="38100">
                  <a:lnSpc>
                    <a:spcPct val="90000"/>
                  </a:lnSpc>
                  <a:buClr>
                    <a:srgbClr val="EE3A89"/>
                  </a:buClr>
                  <a:buSzPts val="3000"/>
                </a:pPr>
                <a:r>
                  <a:rPr lang="en-AU" sz="2000" b="1" u="sng" dirty="0">
                    <a:solidFill>
                      <a:srgbClr val="262261"/>
                    </a:solidFill>
                  </a:rPr>
                  <a:t>In today’s practical we will:</a:t>
                </a:r>
              </a:p>
              <a:p>
                <a:pPr marL="381000" indent="-342900">
                  <a:lnSpc>
                    <a:spcPct val="90000"/>
                  </a:lnSpc>
                  <a:buClr>
                    <a:srgbClr val="EE3A89"/>
                  </a:buClr>
                  <a:buSzPts val="3000"/>
                  <a:buFont typeface="Arial" panose="020B0604020202020204" pitchFamily="34" charset="0"/>
                  <a:buChar char="•"/>
                </a:pPr>
                <a:endParaRPr lang="en-AU" sz="2000" b="1" dirty="0">
                  <a:solidFill>
                    <a:srgbClr val="262261"/>
                  </a:solidFill>
                </a:endParaRPr>
              </a:p>
              <a:p>
                <a:pPr marL="381000" indent="-342900">
                  <a:lnSpc>
                    <a:spcPct val="90000"/>
                  </a:lnSpc>
                  <a:buClr>
                    <a:srgbClr val="EE3A89"/>
                  </a:buClr>
                  <a:buSzPts val="3000"/>
                  <a:buFont typeface="Arial" panose="020B0604020202020204" pitchFamily="34" charset="0"/>
                  <a:buChar char="•"/>
                </a:pPr>
                <a:r>
                  <a:rPr lang="en-AU" sz="2000" b="1" dirty="0">
                    <a:solidFill>
                      <a:srgbClr val="262261"/>
                    </a:solidFill>
                  </a:rPr>
                  <a:t>Estimate </a:t>
                </a:r>
                <a14:m>
                  <m:oMath xmlns:m="http://schemas.openxmlformats.org/officeDocument/2006/math">
                    <m:sSub>
                      <m:sSubPr>
                        <m:ctrlPr>
                          <a:rPr lang="en-AU" sz="2000" b="1" i="1">
                            <a:solidFill>
                              <a:srgbClr val="262261"/>
                            </a:solidFill>
                            <a:latin typeface="Cambria Math" panose="02040503050406030204" pitchFamily="18" charset="0"/>
                          </a:rPr>
                        </m:ctrlPr>
                      </m:sSubPr>
                      <m:e>
                        <m:r>
                          <a:rPr lang="en-AU" sz="2000" b="1" i="1">
                            <a:solidFill>
                              <a:srgbClr val="262261"/>
                            </a:solidFill>
                            <a:latin typeface="Cambria Math" panose="02040503050406030204" pitchFamily="18" charset="0"/>
                          </a:rPr>
                          <m:t>𝑹</m:t>
                        </m:r>
                      </m:e>
                      <m:sub>
                        <m:r>
                          <a:rPr lang="en-AU" sz="2000" b="1" i="1">
                            <a:solidFill>
                              <a:srgbClr val="262261"/>
                            </a:solidFill>
                            <a:latin typeface="Cambria Math" panose="02040503050406030204" pitchFamily="18" charset="0"/>
                          </a:rPr>
                          <m:t>𝒆</m:t>
                        </m:r>
                      </m:sub>
                    </m:sSub>
                    <m:r>
                      <a:rPr lang="en-AU" sz="2000" b="1" i="1">
                        <a:solidFill>
                          <a:srgbClr val="262261"/>
                        </a:solidFill>
                        <a:latin typeface="Cambria Math" panose="02040503050406030204" pitchFamily="18" charset="0"/>
                      </a:rPr>
                      <m:t>(</m:t>
                    </m:r>
                    <m:r>
                      <a:rPr lang="en-AU" sz="2000" b="1" i="1">
                        <a:solidFill>
                          <a:srgbClr val="262261"/>
                        </a:solidFill>
                        <a:latin typeface="Cambria Math" panose="02040503050406030204" pitchFamily="18" charset="0"/>
                      </a:rPr>
                      <m:t>𝒕</m:t>
                    </m:r>
                    <m:r>
                      <a:rPr lang="en-AU" sz="2000" b="1" i="1" smtClean="0">
                        <a:solidFill>
                          <a:srgbClr val="262261"/>
                        </a:solidFill>
                        <a:latin typeface="Cambria Math" panose="02040503050406030204" pitchFamily="18" charset="0"/>
                      </a:rPr>
                      <m:t>)</m:t>
                    </m:r>
                  </m:oMath>
                </a14:m>
                <a:r>
                  <a:rPr lang="en-AU" sz="2000" b="1" dirty="0">
                    <a:solidFill>
                      <a:srgbClr val="262261"/>
                    </a:solidFill>
                  </a:rPr>
                  <a:t> and </a:t>
                </a:r>
                <a14:m>
                  <m:oMath xmlns:m="http://schemas.openxmlformats.org/officeDocument/2006/math">
                    <m:r>
                      <a:rPr lang="en-AU" sz="2000" b="1" i="1" smtClean="0">
                        <a:solidFill>
                          <a:srgbClr val="262261"/>
                        </a:solidFill>
                        <a:latin typeface="Cambria Math" panose="02040503050406030204" pitchFamily="18" charset="0"/>
                      </a:rPr>
                      <m:t>𝒓</m:t>
                    </m:r>
                    <m:r>
                      <a:rPr lang="en-AU" sz="2000" b="1" i="1">
                        <a:solidFill>
                          <a:srgbClr val="262261"/>
                        </a:solidFill>
                        <a:latin typeface="Cambria Math" panose="02040503050406030204" pitchFamily="18" charset="0"/>
                      </a:rPr>
                      <m:t>(</m:t>
                    </m:r>
                    <m:r>
                      <a:rPr lang="en-AU" sz="2000" b="1" i="1">
                        <a:solidFill>
                          <a:srgbClr val="262261"/>
                        </a:solidFill>
                        <a:latin typeface="Cambria Math" panose="02040503050406030204" pitchFamily="18" charset="0"/>
                      </a:rPr>
                      <m:t>𝒕</m:t>
                    </m:r>
                    <m:r>
                      <a:rPr lang="en-AU" sz="2000" b="1" i="1" smtClean="0">
                        <a:solidFill>
                          <a:srgbClr val="262261"/>
                        </a:solidFill>
                        <a:latin typeface="Cambria Math" panose="02040503050406030204" pitchFamily="18" charset="0"/>
                      </a:rPr>
                      <m:t>)</m:t>
                    </m:r>
                  </m:oMath>
                </a14:m>
                <a:r>
                  <a:rPr lang="en-AU" sz="2000" b="1" dirty="0">
                    <a:solidFill>
                      <a:srgbClr val="262261"/>
                    </a:solidFill>
                  </a:rPr>
                  <a:t> using a statistical model (implemented in EpiNow2)</a:t>
                </a:r>
              </a:p>
              <a:p>
                <a:pPr marL="381000" indent="-342900">
                  <a:lnSpc>
                    <a:spcPct val="90000"/>
                  </a:lnSpc>
                  <a:buClr>
                    <a:srgbClr val="EE3A89"/>
                  </a:buClr>
                  <a:buSzPts val="3000"/>
                  <a:buFont typeface="Arial" panose="020B0604020202020204" pitchFamily="34" charset="0"/>
                  <a:buChar char="•"/>
                </a:pPr>
                <a:endParaRPr lang="en-AU" sz="2000" b="1" dirty="0">
                  <a:solidFill>
                    <a:srgbClr val="262261"/>
                  </a:solidFill>
                </a:endParaRPr>
              </a:p>
              <a:p>
                <a:pPr marL="381000" indent="-342900">
                  <a:lnSpc>
                    <a:spcPct val="90000"/>
                  </a:lnSpc>
                  <a:buClr>
                    <a:srgbClr val="EE3A89"/>
                  </a:buClr>
                  <a:buSzPts val="3000"/>
                  <a:buFont typeface="Arial" panose="020B0604020202020204" pitchFamily="34" charset="0"/>
                  <a:buChar char="•"/>
                </a:pPr>
                <a:endParaRPr lang="en-AU" sz="2000" b="1" dirty="0">
                  <a:solidFill>
                    <a:srgbClr val="262261"/>
                  </a:solidFill>
                </a:endParaRPr>
              </a:p>
              <a:p>
                <a:pPr marL="381000" indent="-342900">
                  <a:lnSpc>
                    <a:spcPct val="90000"/>
                  </a:lnSpc>
                  <a:buClr>
                    <a:srgbClr val="EE3A89"/>
                  </a:buClr>
                  <a:buSzPts val="3000"/>
                  <a:buFont typeface="Arial" panose="020B0604020202020204" pitchFamily="34" charset="0"/>
                  <a:buChar char="•"/>
                </a:pPr>
                <a:r>
                  <a:rPr lang="en-AU" sz="2000" b="1" dirty="0">
                    <a:solidFill>
                      <a:srgbClr val="262261"/>
                    </a:solidFill>
                  </a:rPr>
                  <a:t>Compare estimates of </a:t>
                </a:r>
                <a14:m>
                  <m:oMath xmlns:m="http://schemas.openxmlformats.org/officeDocument/2006/math">
                    <m:sSub>
                      <m:sSubPr>
                        <m:ctrlPr>
                          <a:rPr lang="en-AU" sz="2000" b="1" i="1">
                            <a:solidFill>
                              <a:srgbClr val="262261"/>
                            </a:solidFill>
                            <a:latin typeface="Cambria Math" panose="02040503050406030204" pitchFamily="18" charset="0"/>
                          </a:rPr>
                        </m:ctrlPr>
                      </m:sSubPr>
                      <m:e>
                        <m:r>
                          <a:rPr lang="en-AU" sz="2000" b="1" i="1">
                            <a:solidFill>
                              <a:srgbClr val="262261"/>
                            </a:solidFill>
                            <a:latin typeface="Cambria Math" panose="02040503050406030204" pitchFamily="18" charset="0"/>
                          </a:rPr>
                          <m:t>𝑹</m:t>
                        </m:r>
                      </m:e>
                      <m:sub>
                        <m:r>
                          <a:rPr lang="en-AU" sz="2000" b="1" i="1">
                            <a:solidFill>
                              <a:srgbClr val="262261"/>
                            </a:solidFill>
                            <a:latin typeface="Cambria Math" panose="02040503050406030204" pitchFamily="18" charset="0"/>
                          </a:rPr>
                          <m:t>𝒆</m:t>
                        </m:r>
                      </m:sub>
                    </m:sSub>
                    <m:r>
                      <a:rPr lang="en-AU" sz="2000" b="1" i="1">
                        <a:solidFill>
                          <a:srgbClr val="262261"/>
                        </a:solidFill>
                        <a:latin typeface="Cambria Math" panose="02040503050406030204" pitchFamily="18" charset="0"/>
                      </a:rPr>
                      <m:t>(</m:t>
                    </m:r>
                    <m:r>
                      <a:rPr lang="en-AU" sz="2000" b="1" i="1">
                        <a:solidFill>
                          <a:srgbClr val="262261"/>
                        </a:solidFill>
                        <a:latin typeface="Cambria Math" panose="02040503050406030204" pitchFamily="18" charset="0"/>
                      </a:rPr>
                      <m:t>𝒕</m:t>
                    </m:r>
                    <m:r>
                      <a:rPr lang="en-AU" sz="2000" b="1" i="1">
                        <a:solidFill>
                          <a:srgbClr val="262261"/>
                        </a:solidFill>
                        <a:latin typeface="Cambria Math" panose="02040503050406030204" pitchFamily="18" charset="0"/>
                      </a:rPr>
                      <m:t>)</m:t>
                    </m:r>
                  </m:oMath>
                </a14:m>
                <a:r>
                  <a:rPr lang="en-AU" sz="2000" b="1" dirty="0">
                    <a:solidFill>
                      <a:srgbClr val="262261"/>
                    </a:solidFill>
                  </a:rPr>
                  <a:t> and </a:t>
                </a:r>
                <a14:m>
                  <m:oMath xmlns:m="http://schemas.openxmlformats.org/officeDocument/2006/math">
                    <m:r>
                      <a:rPr lang="en-AU" sz="2000" b="1" i="1">
                        <a:solidFill>
                          <a:srgbClr val="262261"/>
                        </a:solidFill>
                        <a:latin typeface="Cambria Math" panose="02040503050406030204" pitchFamily="18" charset="0"/>
                      </a:rPr>
                      <m:t>𝒓</m:t>
                    </m:r>
                    <m:r>
                      <a:rPr lang="en-AU" sz="2000" b="1" i="1">
                        <a:solidFill>
                          <a:srgbClr val="262261"/>
                        </a:solidFill>
                        <a:latin typeface="Cambria Math" panose="02040503050406030204" pitchFamily="18" charset="0"/>
                      </a:rPr>
                      <m:t>(</m:t>
                    </m:r>
                    <m:r>
                      <a:rPr lang="en-AU" sz="2000" b="1" i="1">
                        <a:solidFill>
                          <a:srgbClr val="262261"/>
                        </a:solidFill>
                        <a:latin typeface="Cambria Math" panose="02040503050406030204" pitchFamily="18" charset="0"/>
                      </a:rPr>
                      <m:t>𝒕</m:t>
                    </m:r>
                    <m:r>
                      <a:rPr lang="en-AU" sz="2000" b="1" i="1">
                        <a:solidFill>
                          <a:srgbClr val="262261"/>
                        </a:solidFill>
                        <a:latin typeface="Cambria Math" panose="02040503050406030204" pitchFamily="18" charset="0"/>
                      </a:rPr>
                      <m:t>)</m:t>
                    </m:r>
                  </m:oMath>
                </a14:m>
                <a:r>
                  <a:rPr lang="en-AU" sz="2000" b="1" dirty="0">
                    <a:solidFill>
                      <a:srgbClr val="262261"/>
                    </a:solidFill>
                  </a:rPr>
                  <a:t> made:</a:t>
                </a:r>
              </a:p>
              <a:p>
                <a:pPr marL="838200" lvl="1" indent="-342900">
                  <a:lnSpc>
                    <a:spcPct val="90000"/>
                  </a:lnSpc>
                  <a:buClr>
                    <a:srgbClr val="EE3A89"/>
                  </a:buClr>
                  <a:buSzPts val="3000"/>
                  <a:buFont typeface="Arial" panose="020B0604020202020204" pitchFamily="34" charset="0"/>
                  <a:buChar char="•"/>
                </a:pPr>
                <a:endParaRPr lang="en-AU" sz="2000" b="1" dirty="0">
                  <a:solidFill>
                    <a:srgbClr val="262261"/>
                  </a:solidFill>
                </a:endParaRPr>
              </a:p>
              <a:p>
                <a:pPr marL="838200" lvl="1" indent="-342900">
                  <a:lnSpc>
                    <a:spcPct val="90000"/>
                  </a:lnSpc>
                  <a:buClr>
                    <a:srgbClr val="EE3A89"/>
                  </a:buClr>
                  <a:buSzPts val="3000"/>
                  <a:buFont typeface="Arial" panose="020B0604020202020204" pitchFamily="34" charset="0"/>
                  <a:buChar char="•"/>
                </a:pPr>
                <a:r>
                  <a:rPr lang="en-AU" sz="2000" b="1" dirty="0">
                    <a:solidFill>
                      <a:srgbClr val="262261"/>
                    </a:solidFill>
                  </a:rPr>
                  <a:t>Using different assumed GI distributions</a:t>
                </a:r>
              </a:p>
              <a:p>
                <a:pPr marL="838200" lvl="1" indent="-342900">
                  <a:lnSpc>
                    <a:spcPct val="90000"/>
                  </a:lnSpc>
                  <a:buClr>
                    <a:srgbClr val="EE3A89"/>
                  </a:buClr>
                  <a:buSzPts val="3000"/>
                  <a:buFont typeface="Arial" panose="020B0604020202020204" pitchFamily="34" charset="0"/>
                  <a:buChar char="•"/>
                </a:pPr>
                <a:endParaRPr lang="en-AU" sz="2000" b="1" dirty="0">
                  <a:solidFill>
                    <a:srgbClr val="262261"/>
                  </a:solidFill>
                </a:endParaRPr>
              </a:p>
              <a:p>
                <a:pPr marL="838200" lvl="1" indent="-342900">
                  <a:lnSpc>
                    <a:spcPct val="90000"/>
                  </a:lnSpc>
                  <a:buClr>
                    <a:srgbClr val="EE3A89"/>
                  </a:buClr>
                  <a:buSzPts val="3000"/>
                  <a:buFont typeface="Arial" panose="020B0604020202020204" pitchFamily="34" charset="0"/>
                  <a:buChar char="•"/>
                </a:pPr>
                <a:r>
                  <a:rPr lang="en-AU" sz="2000" b="1" dirty="0">
                    <a:solidFill>
                      <a:srgbClr val="262261"/>
                    </a:solidFill>
                  </a:rPr>
                  <a:t>Using different datasets </a:t>
                </a:r>
              </a:p>
              <a:p>
                <a:pPr marL="838200" lvl="1" indent="-342900">
                  <a:lnSpc>
                    <a:spcPct val="90000"/>
                  </a:lnSpc>
                  <a:buClr>
                    <a:srgbClr val="EE3A89"/>
                  </a:buClr>
                  <a:buSzPts val="3000"/>
                  <a:buFont typeface="Arial" panose="020B0604020202020204" pitchFamily="34" charset="0"/>
                  <a:buChar char="•"/>
                </a:pPr>
                <a:endParaRPr lang="en-AU" sz="2000" b="1" dirty="0">
                  <a:solidFill>
                    <a:srgbClr val="262261"/>
                  </a:solidFill>
                </a:endParaRPr>
              </a:p>
              <a:p>
                <a:pPr marL="838200" lvl="1" indent="-342900">
                  <a:lnSpc>
                    <a:spcPct val="90000"/>
                  </a:lnSpc>
                  <a:buClr>
                    <a:srgbClr val="EE3A89"/>
                  </a:buClr>
                  <a:buSzPts val="3000"/>
                  <a:buFont typeface="Arial" panose="020B0604020202020204" pitchFamily="34" charset="0"/>
                  <a:buChar char="•"/>
                </a:pPr>
                <a:r>
                  <a:rPr lang="en-AU" sz="2000" b="1" dirty="0">
                    <a:solidFill>
                      <a:srgbClr val="262261"/>
                    </a:solidFill>
                  </a:rPr>
                  <a:t>Using different datasets correcting for delays</a:t>
                </a:r>
              </a:p>
              <a:p>
                <a:pPr marL="838200" lvl="1" indent="-342900">
                  <a:lnSpc>
                    <a:spcPct val="90000"/>
                  </a:lnSpc>
                  <a:buClr>
                    <a:srgbClr val="EE3A89"/>
                  </a:buClr>
                  <a:buSzPts val="3000"/>
                  <a:buFont typeface="Arial" panose="020B0604020202020204" pitchFamily="34" charset="0"/>
                  <a:buChar char="•"/>
                </a:pPr>
                <a:endParaRPr lang="en-AU" sz="2000" b="1" dirty="0">
                  <a:solidFill>
                    <a:srgbClr val="262261"/>
                  </a:solidFill>
                </a:endParaRPr>
              </a:p>
            </p:txBody>
          </p:sp>
        </mc:Choice>
        <mc:Fallback xmlns="">
          <p:sp>
            <p:nvSpPr>
              <p:cNvPr id="125" name="Google Shape;125;g33ff1cc942e_0_88">
                <a:extLst>
                  <a:ext uri="{FF2B5EF4-FFF2-40B4-BE49-F238E27FC236}">
                    <a16:creationId xmlns:a16="http://schemas.microsoft.com/office/drawing/2014/main" id="{EBFB0742-295A-8A7C-495D-2116F61C2998}"/>
                  </a:ext>
                </a:extLst>
              </p:cNvPr>
              <p:cNvSpPr txBox="1">
                <a:spLocks noRot="1" noChangeAspect="1" noMove="1" noResize="1" noEditPoints="1" noAdjustHandles="1" noChangeArrowheads="1" noChangeShapeType="1" noTextEdit="1"/>
              </p:cNvSpPr>
              <p:nvPr/>
            </p:nvSpPr>
            <p:spPr>
              <a:xfrm>
                <a:off x="306100" y="1428401"/>
                <a:ext cx="11377800" cy="5293050"/>
              </a:xfrm>
              <a:prstGeom prst="rect">
                <a:avLst/>
              </a:prstGeom>
              <a:blipFill>
                <a:blip r:embed="rId3"/>
                <a:stretch>
                  <a:fillRect l="-750" t="-1036"/>
                </a:stretch>
              </a:blipFill>
              <a:ln>
                <a:noFill/>
              </a:ln>
            </p:spPr>
            <p:txBody>
              <a:bodyPr/>
              <a:lstStyle/>
              <a:p>
                <a:r>
                  <a:rPr lang="en-AU">
                    <a:noFill/>
                  </a:rPr>
                  <a:t> </a:t>
                </a:r>
              </a:p>
            </p:txBody>
          </p:sp>
        </mc:Fallback>
      </mc:AlternateContent>
      <p:sp>
        <p:nvSpPr>
          <p:cNvPr id="127" name="Google Shape;127;g33ff1cc942e_0_88">
            <a:extLst>
              <a:ext uri="{FF2B5EF4-FFF2-40B4-BE49-F238E27FC236}">
                <a16:creationId xmlns:a16="http://schemas.microsoft.com/office/drawing/2014/main" id="{4A1B8B9A-9DC4-3899-C681-E2EC359F8E9F}"/>
              </a:ext>
            </a:extLst>
          </p:cNvPr>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28</a:t>
            </a:fld>
            <a:endParaRPr/>
          </a:p>
        </p:txBody>
      </p:sp>
      <p:pic>
        <p:nvPicPr>
          <p:cNvPr id="2" name="Picture 1" descr="A logo with text and a clock&#10;&#10;AI-generated content may be incorrect.">
            <a:extLst>
              <a:ext uri="{FF2B5EF4-FFF2-40B4-BE49-F238E27FC236}">
                <a16:creationId xmlns:a16="http://schemas.microsoft.com/office/drawing/2014/main" id="{B274BCBC-2A31-376D-25FC-38CD3E3E3991}"/>
              </a:ext>
            </a:extLst>
          </p:cNvPr>
          <p:cNvPicPr>
            <a:picLocks noChangeAspect="1"/>
          </p:cNvPicPr>
          <p:nvPr/>
        </p:nvPicPr>
        <p:blipFill>
          <a:blip r:embed="rId4">
            <a:extLst>
              <a:ext uri="{28A0092B-C50C-407E-A947-70E740481C1C}">
                <a14:useLocalDpi xmlns:a14="http://schemas.microsoft.com/office/drawing/2010/main" val="0"/>
              </a:ext>
            </a:extLst>
          </a:blip>
          <a:srcRect l="6664" t="15789" r="58672" b="16177"/>
          <a:stretch/>
        </p:blipFill>
        <p:spPr>
          <a:xfrm>
            <a:off x="10516027" y="0"/>
            <a:ext cx="1675545" cy="1122364"/>
          </a:xfrm>
          <a:prstGeom prst="rect">
            <a:avLst/>
          </a:prstGeom>
        </p:spPr>
      </p:pic>
    </p:spTree>
    <p:extLst>
      <p:ext uri="{BB962C8B-B14F-4D97-AF65-F5344CB8AC3E}">
        <p14:creationId xmlns:p14="http://schemas.microsoft.com/office/powerpoint/2010/main" val="2871456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g33ff1cc942e_0_42"/>
          <p:cNvSpPr txBox="1"/>
          <p:nvPr/>
        </p:nvSpPr>
        <p:spPr>
          <a:xfrm rot="-2193128">
            <a:off x="2411676" y="1962368"/>
            <a:ext cx="9801631" cy="316540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AU" sz="9600">
                <a:solidFill>
                  <a:schemeClr val="dk1"/>
                </a:solidFill>
              </a:rPr>
              <a:t>BLANK SLIDE</a:t>
            </a:r>
            <a:endParaRPr sz="9600">
              <a:solidFill>
                <a:schemeClr val="dk1"/>
              </a:solidFill>
            </a:endParaRPr>
          </a:p>
        </p:txBody>
      </p:sp>
      <p:sp>
        <p:nvSpPr>
          <p:cNvPr id="150" name="Google Shape;150;g33ff1cc942e_0_4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AU"/>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a:extLst>
            <a:ext uri="{FF2B5EF4-FFF2-40B4-BE49-F238E27FC236}">
              <a16:creationId xmlns:a16="http://schemas.microsoft.com/office/drawing/2014/main" id="{1E334D79-E9A7-827F-DE14-CC24E3303DEE}"/>
            </a:ext>
          </a:extLst>
        </p:cNvPr>
        <p:cNvGrpSpPr/>
        <p:nvPr/>
      </p:nvGrpSpPr>
      <p:grpSpPr>
        <a:xfrm>
          <a:off x="0" y="0"/>
          <a:ext cx="0" cy="0"/>
          <a:chOff x="0" y="0"/>
          <a:chExt cx="0" cy="0"/>
        </a:xfrm>
      </p:grpSpPr>
      <p:sp>
        <p:nvSpPr>
          <p:cNvPr id="97" name="Google Shape;97;g33ff1cc942e_0_52">
            <a:extLst>
              <a:ext uri="{FF2B5EF4-FFF2-40B4-BE49-F238E27FC236}">
                <a16:creationId xmlns:a16="http://schemas.microsoft.com/office/drawing/2014/main" id="{5CA5E8CF-E867-B544-3B36-5C695F15CD83}"/>
              </a:ext>
            </a:extLst>
          </p:cNvPr>
          <p:cNvSpPr txBox="1">
            <a:spLocks noGrp="1"/>
          </p:cNvSpPr>
          <p:nvPr>
            <p:ph type="title"/>
          </p:nvPr>
        </p:nvSpPr>
        <p:spPr>
          <a:xfrm>
            <a:off x="1" y="0"/>
            <a:ext cx="108888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261"/>
              </a:buClr>
              <a:buSzPts val="3600"/>
              <a:buFont typeface="Arial"/>
              <a:buNone/>
            </a:pPr>
            <a:r>
              <a:rPr lang="en-AU" sz="3600" b="1" dirty="0">
                <a:solidFill>
                  <a:srgbClr val="262261"/>
                </a:solidFill>
              </a:rPr>
              <a:t>Features that arise from surveillance systems</a:t>
            </a:r>
            <a:endParaRPr dirty="0">
              <a:solidFill>
                <a:srgbClr val="262261"/>
              </a:solidFill>
            </a:endParaRPr>
          </a:p>
        </p:txBody>
      </p:sp>
      <p:sp>
        <p:nvSpPr>
          <p:cNvPr id="98" name="Google Shape;98;g33ff1cc942e_0_52">
            <a:extLst>
              <a:ext uri="{FF2B5EF4-FFF2-40B4-BE49-F238E27FC236}">
                <a16:creationId xmlns:a16="http://schemas.microsoft.com/office/drawing/2014/main" id="{EBFF296D-342E-556F-37BC-18409957A78C}"/>
              </a:ext>
            </a:extLst>
          </p:cNvPr>
          <p:cNvSpPr txBox="1"/>
          <p:nvPr/>
        </p:nvSpPr>
        <p:spPr>
          <a:xfrm>
            <a:off x="314567" y="1436868"/>
            <a:ext cx="10455033" cy="54210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EE3A89"/>
              </a:buClr>
              <a:buSzPts val="3000"/>
              <a:buFont typeface="Arial"/>
              <a:buChar char="•"/>
            </a:pPr>
            <a:r>
              <a:rPr lang="en-AU" sz="2000" b="1" dirty="0">
                <a:solidFill>
                  <a:srgbClr val="262261"/>
                </a:solidFill>
              </a:rPr>
              <a:t>Time series data collected through infectious disease surveillance systems are imperfect due to, for example:</a:t>
            </a:r>
          </a:p>
          <a:p>
            <a:pPr marL="800100" lvl="1" indent="-342900">
              <a:lnSpc>
                <a:spcPct val="90000"/>
              </a:lnSpc>
              <a:buClr>
                <a:srgbClr val="EE3A89"/>
              </a:buClr>
              <a:buSzPct val="100000"/>
              <a:buFont typeface="Courier New" panose="02070309020205020404" pitchFamily="49" charset="0"/>
              <a:buChar char="o"/>
            </a:pPr>
            <a:r>
              <a:rPr lang="en-AU" sz="2000" b="1" dirty="0">
                <a:solidFill>
                  <a:srgbClr val="262261"/>
                </a:solidFill>
              </a:rPr>
              <a:t>Noise</a:t>
            </a:r>
          </a:p>
          <a:p>
            <a:pPr marL="800100" lvl="1" indent="-342900">
              <a:lnSpc>
                <a:spcPct val="90000"/>
              </a:lnSpc>
              <a:buClr>
                <a:srgbClr val="EE3A89"/>
              </a:buClr>
              <a:buSzPct val="100000"/>
              <a:buFont typeface="Courier New" panose="02070309020205020404" pitchFamily="49" charset="0"/>
              <a:buChar char="o"/>
            </a:pPr>
            <a:r>
              <a:rPr lang="en-AU" sz="2000" b="1" dirty="0">
                <a:solidFill>
                  <a:srgbClr val="262261"/>
                </a:solidFill>
              </a:rPr>
              <a:t>Reporting delays</a:t>
            </a:r>
          </a:p>
          <a:p>
            <a:pPr marL="800100" lvl="1" indent="-342900">
              <a:lnSpc>
                <a:spcPct val="90000"/>
              </a:lnSpc>
              <a:buClr>
                <a:srgbClr val="EE3A89"/>
              </a:buClr>
              <a:buSzPct val="100000"/>
              <a:buFont typeface="Courier New" panose="02070309020205020404" pitchFamily="49" charset="0"/>
              <a:buChar char="o"/>
            </a:pPr>
            <a:r>
              <a:rPr lang="en-AU" sz="2000" b="1" dirty="0">
                <a:solidFill>
                  <a:srgbClr val="262261"/>
                </a:solidFill>
              </a:rPr>
              <a:t>Delays to measurable outcomes</a:t>
            </a:r>
          </a:p>
          <a:p>
            <a:pPr marL="800100" lvl="1" indent="-342900">
              <a:lnSpc>
                <a:spcPct val="90000"/>
              </a:lnSpc>
              <a:buClr>
                <a:srgbClr val="EE3A89"/>
              </a:buClr>
              <a:buSzPct val="100000"/>
              <a:buFont typeface="Courier New" panose="02070309020205020404" pitchFamily="49" charset="0"/>
              <a:buChar char="o"/>
            </a:pPr>
            <a:r>
              <a:rPr lang="en-AU" sz="2000" b="1" dirty="0">
                <a:solidFill>
                  <a:srgbClr val="262261"/>
                </a:solidFill>
              </a:rPr>
              <a:t>Day-of-the-week effects</a:t>
            </a:r>
          </a:p>
          <a:p>
            <a:pPr marL="800100" lvl="1" indent="-342900">
              <a:lnSpc>
                <a:spcPct val="90000"/>
              </a:lnSpc>
              <a:buClr>
                <a:srgbClr val="EE3A89"/>
              </a:buClr>
              <a:buSzPct val="100000"/>
              <a:buFont typeface="Courier New" panose="02070309020205020404" pitchFamily="49" charset="0"/>
              <a:buChar char="o"/>
            </a:pPr>
            <a:r>
              <a:rPr lang="en-AU" sz="2000" b="1" dirty="0">
                <a:solidFill>
                  <a:srgbClr val="262261"/>
                </a:solidFill>
              </a:rPr>
              <a:t>Truncation</a:t>
            </a:r>
          </a:p>
          <a:p>
            <a:pPr marL="800100" lvl="1" indent="-342900">
              <a:lnSpc>
                <a:spcPct val="90000"/>
              </a:lnSpc>
              <a:buClr>
                <a:srgbClr val="EE3A89"/>
              </a:buClr>
              <a:buSzPct val="100000"/>
              <a:buFont typeface="Courier New" panose="02070309020205020404" pitchFamily="49" charset="0"/>
              <a:buChar char="o"/>
            </a:pPr>
            <a:r>
              <a:rPr lang="en-AU" sz="2000" b="1" dirty="0">
                <a:solidFill>
                  <a:srgbClr val="262261"/>
                </a:solidFill>
              </a:rPr>
              <a:t>Censoring</a:t>
            </a:r>
          </a:p>
          <a:p>
            <a:pPr marL="800100" lvl="1" indent="-342900">
              <a:lnSpc>
                <a:spcPct val="90000"/>
              </a:lnSpc>
              <a:buClr>
                <a:srgbClr val="EE3A89"/>
              </a:buClr>
              <a:buSzPct val="100000"/>
              <a:buFont typeface="Courier New" panose="02070309020205020404" pitchFamily="49" charset="0"/>
              <a:buChar char="o"/>
            </a:pPr>
            <a:r>
              <a:rPr lang="en-AU" sz="2000" b="1" dirty="0">
                <a:solidFill>
                  <a:srgbClr val="262261"/>
                </a:solidFill>
              </a:rPr>
              <a:t>Missing data</a:t>
            </a:r>
          </a:p>
          <a:p>
            <a:pPr marL="800100" lvl="1" indent="-342900">
              <a:lnSpc>
                <a:spcPct val="90000"/>
              </a:lnSpc>
              <a:buClr>
                <a:srgbClr val="EE3A89"/>
              </a:buClr>
              <a:buSzPct val="100000"/>
              <a:buFont typeface="Courier New" panose="02070309020205020404" pitchFamily="49" charset="0"/>
              <a:buChar char="o"/>
            </a:pPr>
            <a:r>
              <a:rPr lang="en-AU" sz="2000" b="1" dirty="0">
                <a:solidFill>
                  <a:srgbClr val="262261"/>
                </a:solidFill>
              </a:rPr>
              <a:t>Changes in behaviour (e.g. testing, test-seeking, healthcare-seeking) (more on this in lecture 6)</a:t>
            </a:r>
          </a:p>
        </p:txBody>
      </p:sp>
      <p:sp>
        <p:nvSpPr>
          <p:cNvPr id="100" name="Google Shape;100;g33ff1cc942e_0_52">
            <a:extLst>
              <a:ext uri="{FF2B5EF4-FFF2-40B4-BE49-F238E27FC236}">
                <a16:creationId xmlns:a16="http://schemas.microsoft.com/office/drawing/2014/main" id="{BEDE8A51-F490-1B2B-ACE4-D3F583ECA463}"/>
              </a:ext>
            </a:extLst>
          </p:cNvPr>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AU"/>
              <a:t>3</a:t>
            </a:fld>
            <a:endParaRPr/>
          </a:p>
        </p:txBody>
      </p:sp>
      <p:pic>
        <p:nvPicPr>
          <p:cNvPr id="2" name="Picture 1" descr="A logo with text and a clock&#10;&#10;AI-generated content may be incorrect.">
            <a:extLst>
              <a:ext uri="{FF2B5EF4-FFF2-40B4-BE49-F238E27FC236}">
                <a16:creationId xmlns:a16="http://schemas.microsoft.com/office/drawing/2014/main" id="{D9D2A56F-F5BC-CE33-AC87-BFFC8F76CD35}"/>
              </a:ext>
            </a:extLst>
          </p:cNvPr>
          <p:cNvPicPr>
            <a:picLocks noChangeAspect="1"/>
          </p:cNvPicPr>
          <p:nvPr/>
        </p:nvPicPr>
        <p:blipFill>
          <a:blip r:embed="rId3">
            <a:extLst>
              <a:ext uri="{28A0092B-C50C-407E-A947-70E740481C1C}">
                <a14:useLocalDpi xmlns:a14="http://schemas.microsoft.com/office/drawing/2010/main" val="0"/>
              </a:ext>
            </a:extLst>
          </a:blip>
          <a:srcRect l="6664" t="15789" r="58672" b="16177"/>
          <a:stretch/>
        </p:blipFill>
        <p:spPr>
          <a:xfrm>
            <a:off x="10516027" y="0"/>
            <a:ext cx="1675545" cy="1122364"/>
          </a:xfrm>
          <a:prstGeom prst="rect">
            <a:avLst/>
          </a:prstGeom>
        </p:spPr>
      </p:pic>
    </p:spTree>
    <p:extLst>
      <p:ext uri="{BB962C8B-B14F-4D97-AF65-F5344CB8AC3E}">
        <p14:creationId xmlns:p14="http://schemas.microsoft.com/office/powerpoint/2010/main" val="1635766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a:extLst>
            <a:ext uri="{FF2B5EF4-FFF2-40B4-BE49-F238E27FC236}">
              <a16:creationId xmlns:a16="http://schemas.microsoft.com/office/drawing/2014/main" id="{110A7145-7BD3-6F51-954C-70EBC1DB1A26}"/>
            </a:ext>
          </a:extLst>
        </p:cNvPr>
        <p:cNvGrpSpPr/>
        <p:nvPr/>
      </p:nvGrpSpPr>
      <p:grpSpPr>
        <a:xfrm>
          <a:off x="0" y="0"/>
          <a:ext cx="0" cy="0"/>
          <a:chOff x="0" y="0"/>
          <a:chExt cx="0" cy="0"/>
        </a:xfrm>
      </p:grpSpPr>
      <p:sp>
        <p:nvSpPr>
          <p:cNvPr id="97" name="Google Shape;97;g33ff1cc942e_0_52">
            <a:extLst>
              <a:ext uri="{FF2B5EF4-FFF2-40B4-BE49-F238E27FC236}">
                <a16:creationId xmlns:a16="http://schemas.microsoft.com/office/drawing/2014/main" id="{08509945-0C7B-CFEA-7348-41C06D10D7BD}"/>
              </a:ext>
            </a:extLst>
          </p:cNvPr>
          <p:cNvSpPr txBox="1">
            <a:spLocks noGrp="1"/>
          </p:cNvSpPr>
          <p:nvPr>
            <p:ph type="title"/>
          </p:nvPr>
        </p:nvSpPr>
        <p:spPr>
          <a:xfrm>
            <a:off x="1" y="0"/>
            <a:ext cx="108888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261"/>
              </a:buClr>
              <a:buSzPts val="3600"/>
              <a:buFont typeface="Arial"/>
              <a:buNone/>
            </a:pPr>
            <a:r>
              <a:rPr lang="en-AU" sz="3600" b="1" dirty="0">
                <a:solidFill>
                  <a:srgbClr val="262261"/>
                </a:solidFill>
              </a:rPr>
              <a:t>This lecture’s scope</a:t>
            </a:r>
            <a:endParaRPr dirty="0">
              <a:solidFill>
                <a:srgbClr val="262261"/>
              </a:solidFill>
            </a:endParaRPr>
          </a:p>
        </p:txBody>
      </p:sp>
      <p:sp>
        <p:nvSpPr>
          <p:cNvPr id="98" name="Google Shape;98;g33ff1cc942e_0_52">
            <a:extLst>
              <a:ext uri="{FF2B5EF4-FFF2-40B4-BE49-F238E27FC236}">
                <a16:creationId xmlns:a16="http://schemas.microsoft.com/office/drawing/2014/main" id="{035E2A6B-1C93-C18A-3943-4CC2A5748C8A}"/>
              </a:ext>
            </a:extLst>
          </p:cNvPr>
          <p:cNvSpPr txBox="1"/>
          <p:nvPr/>
        </p:nvSpPr>
        <p:spPr>
          <a:xfrm>
            <a:off x="314567" y="1436868"/>
            <a:ext cx="10442333" cy="4360428"/>
          </a:xfrm>
          <a:prstGeom prst="rect">
            <a:avLst/>
          </a:prstGeom>
          <a:noFill/>
          <a:ln>
            <a:noFill/>
          </a:ln>
        </p:spPr>
        <p:txBody>
          <a:bodyPr spcFirstLastPara="1" wrap="square" lIns="91425" tIns="45700" rIns="91425" bIns="45700" anchor="t" anchorCtr="0">
            <a:noAutofit/>
          </a:bodyPr>
          <a:lstStyle/>
          <a:p>
            <a:pPr marR="0" lvl="0" algn="l" rtl="0">
              <a:lnSpc>
                <a:spcPct val="90000"/>
              </a:lnSpc>
              <a:spcBef>
                <a:spcPts val="0"/>
              </a:spcBef>
              <a:spcAft>
                <a:spcPts val="0"/>
              </a:spcAft>
              <a:buClr>
                <a:srgbClr val="EE3A89"/>
              </a:buClr>
              <a:buSzPts val="3000"/>
            </a:pPr>
            <a:r>
              <a:rPr lang="en-AU" sz="2000" b="1" u="sng" dirty="0">
                <a:solidFill>
                  <a:srgbClr val="262261"/>
                </a:solidFill>
              </a:rPr>
              <a:t>In this lecture we will:</a:t>
            </a:r>
          </a:p>
          <a:p>
            <a:pPr marR="0" lvl="0" algn="l" rtl="0">
              <a:lnSpc>
                <a:spcPct val="90000"/>
              </a:lnSpc>
              <a:spcBef>
                <a:spcPts val="0"/>
              </a:spcBef>
              <a:spcAft>
                <a:spcPts val="0"/>
              </a:spcAft>
              <a:buClr>
                <a:srgbClr val="EE3A89"/>
              </a:buClr>
              <a:buSzPts val="3000"/>
            </a:pPr>
            <a:endParaRPr lang="en-AU" sz="2000" b="1" u="sng" dirty="0">
              <a:solidFill>
                <a:srgbClr val="262261"/>
              </a:solidFill>
            </a:endParaRPr>
          </a:p>
          <a:p>
            <a:pPr marL="342900" marR="0" lvl="0" indent="-342900" algn="l" rtl="0">
              <a:lnSpc>
                <a:spcPct val="90000"/>
              </a:lnSpc>
              <a:spcBef>
                <a:spcPts val="0"/>
              </a:spcBef>
              <a:spcAft>
                <a:spcPts val="0"/>
              </a:spcAft>
              <a:buClr>
                <a:srgbClr val="EE3A89"/>
              </a:buClr>
              <a:buSzPts val="3000"/>
              <a:buFont typeface="Arial" panose="020B0604020202020204" pitchFamily="34" charset="0"/>
              <a:buChar char="•"/>
            </a:pPr>
            <a:r>
              <a:rPr lang="en-AU" sz="2000" b="1" dirty="0">
                <a:solidFill>
                  <a:srgbClr val="262261"/>
                </a:solidFill>
              </a:rPr>
              <a:t>Describe common data problems arising from the </a:t>
            </a:r>
            <a:r>
              <a:rPr lang="en-AU" sz="2000" b="1" i="1" dirty="0">
                <a:solidFill>
                  <a:srgbClr val="262261"/>
                </a:solidFill>
              </a:rPr>
              <a:t>observation processes</a:t>
            </a:r>
            <a:r>
              <a:rPr lang="en-AU" sz="2000" b="1" dirty="0">
                <a:solidFill>
                  <a:srgbClr val="262261"/>
                </a:solidFill>
              </a:rPr>
              <a:t> of surveillance systems</a:t>
            </a:r>
          </a:p>
          <a:p>
            <a:pPr marL="800100" lvl="1" indent="-342900">
              <a:lnSpc>
                <a:spcPct val="90000"/>
              </a:lnSpc>
              <a:buClr>
                <a:srgbClr val="EE3A89"/>
              </a:buClr>
              <a:buSzPct val="100000"/>
              <a:buFont typeface="Courier New" panose="02070309020205020404" pitchFamily="49" charset="0"/>
              <a:buChar char="o"/>
            </a:pPr>
            <a:r>
              <a:rPr lang="en-AU" sz="2000" b="1" dirty="0">
                <a:solidFill>
                  <a:srgbClr val="262261"/>
                </a:solidFill>
              </a:rPr>
              <a:t>The focus will be on noise and delays</a:t>
            </a:r>
          </a:p>
          <a:p>
            <a:pPr marL="800100" lvl="1" indent="-342900">
              <a:lnSpc>
                <a:spcPct val="90000"/>
              </a:lnSpc>
              <a:buClr>
                <a:srgbClr val="EE3A89"/>
              </a:buClr>
              <a:buSzPts val="3000"/>
              <a:buFont typeface="Arial" panose="020B0604020202020204" pitchFamily="34" charset="0"/>
              <a:buChar char="•"/>
            </a:pPr>
            <a:endParaRPr lang="en-AU" sz="2000" b="1" dirty="0">
              <a:solidFill>
                <a:srgbClr val="262261"/>
              </a:solidFill>
            </a:endParaRPr>
          </a:p>
          <a:p>
            <a:pPr marL="342900" indent="-342900">
              <a:lnSpc>
                <a:spcPct val="90000"/>
              </a:lnSpc>
              <a:buClr>
                <a:srgbClr val="EE3A89"/>
              </a:buClr>
              <a:buSzPts val="3000"/>
              <a:buFont typeface="Arial" panose="020B0604020202020204" pitchFamily="34" charset="0"/>
              <a:buChar char="•"/>
            </a:pPr>
            <a:r>
              <a:rPr lang="en-AU" sz="2000" b="1" dirty="0">
                <a:solidFill>
                  <a:srgbClr val="262261"/>
                </a:solidFill>
              </a:rPr>
              <a:t>Provide an overview of the methods that exist for accounting for these data problems</a:t>
            </a:r>
          </a:p>
          <a:p>
            <a:pPr marL="800100" lvl="1" indent="-342900">
              <a:lnSpc>
                <a:spcPct val="90000"/>
              </a:lnSpc>
              <a:buClr>
                <a:srgbClr val="EE3A89"/>
              </a:buClr>
              <a:buSzPct val="100000"/>
              <a:buFont typeface="Courier New" panose="02070309020205020404" pitchFamily="49" charset="0"/>
              <a:buChar char="o"/>
            </a:pPr>
            <a:r>
              <a:rPr lang="en-AU" sz="2000" b="1" dirty="0">
                <a:solidFill>
                  <a:srgbClr val="262261"/>
                </a:solidFill>
              </a:rPr>
              <a:t>You will gain experience implementing these methods in this afternoon’s practical</a:t>
            </a:r>
          </a:p>
          <a:p>
            <a:pPr marL="342900" indent="-342900">
              <a:lnSpc>
                <a:spcPct val="90000"/>
              </a:lnSpc>
              <a:buClr>
                <a:srgbClr val="EE3A89"/>
              </a:buClr>
              <a:buSzPts val="3000"/>
              <a:buFont typeface="Arial" panose="020B0604020202020204" pitchFamily="34" charset="0"/>
              <a:buChar char="•"/>
            </a:pPr>
            <a:endParaRPr lang="en-AU" sz="2000" b="1" dirty="0">
              <a:solidFill>
                <a:srgbClr val="262261"/>
              </a:solidFill>
            </a:endParaRPr>
          </a:p>
          <a:p>
            <a:pPr marL="342900" indent="-342900">
              <a:lnSpc>
                <a:spcPct val="90000"/>
              </a:lnSpc>
              <a:buClr>
                <a:srgbClr val="EE3A89"/>
              </a:buClr>
              <a:buSzPts val="3000"/>
              <a:buFont typeface="Arial" panose="020B0604020202020204" pitchFamily="34" charset="0"/>
              <a:buChar char="•"/>
            </a:pPr>
            <a:r>
              <a:rPr lang="en-AU" sz="2000" b="1" dirty="0">
                <a:solidFill>
                  <a:srgbClr val="262261"/>
                </a:solidFill>
              </a:rPr>
              <a:t>Emphasise the importance of maintaining data integrity so that such methods can be used</a:t>
            </a:r>
          </a:p>
          <a:p>
            <a:pPr marL="342900" indent="-342900">
              <a:lnSpc>
                <a:spcPct val="90000"/>
              </a:lnSpc>
              <a:buClr>
                <a:srgbClr val="EE3A89"/>
              </a:buClr>
              <a:buSzPts val="3000"/>
              <a:buFont typeface="Arial" panose="020B0604020202020204" pitchFamily="34" charset="0"/>
              <a:buChar char="•"/>
            </a:pPr>
            <a:endParaRPr lang="en-AU" sz="2000" b="1" dirty="0">
              <a:solidFill>
                <a:srgbClr val="262261"/>
              </a:solidFill>
            </a:endParaRPr>
          </a:p>
          <a:p>
            <a:pPr marL="342900" indent="-342900">
              <a:lnSpc>
                <a:spcPct val="90000"/>
              </a:lnSpc>
              <a:buClr>
                <a:srgbClr val="EE3A89"/>
              </a:buClr>
              <a:buSzPts val="3000"/>
              <a:buFont typeface="Arial" panose="020B0604020202020204" pitchFamily="34" charset="0"/>
              <a:buChar char="•"/>
            </a:pPr>
            <a:endParaRPr lang="en-AU" sz="2000" b="1" dirty="0">
              <a:solidFill>
                <a:srgbClr val="262261"/>
              </a:solidFill>
            </a:endParaRPr>
          </a:p>
          <a:p>
            <a:pPr>
              <a:lnSpc>
                <a:spcPct val="90000"/>
              </a:lnSpc>
              <a:buClr>
                <a:srgbClr val="EE3A89"/>
              </a:buClr>
              <a:buSzPts val="3000"/>
            </a:pPr>
            <a:endParaRPr lang="en-AU" sz="2000" b="1" dirty="0">
              <a:solidFill>
                <a:srgbClr val="262261"/>
              </a:solidFill>
            </a:endParaRPr>
          </a:p>
          <a:p>
            <a:pPr>
              <a:lnSpc>
                <a:spcPct val="90000"/>
              </a:lnSpc>
              <a:buClr>
                <a:srgbClr val="EE3A89"/>
              </a:buClr>
              <a:buSzPts val="3000"/>
            </a:pPr>
            <a:r>
              <a:rPr lang="en-AU" sz="2000" b="1" u="sng" dirty="0">
                <a:solidFill>
                  <a:srgbClr val="262261"/>
                </a:solidFill>
              </a:rPr>
              <a:t>We will expand on other biases in surveillance systems in lecture 6</a:t>
            </a:r>
          </a:p>
        </p:txBody>
      </p:sp>
      <p:sp>
        <p:nvSpPr>
          <p:cNvPr id="100" name="Google Shape;100;g33ff1cc942e_0_52">
            <a:extLst>
              <a:ext uri="{FF2B5EF4-FFF2-40B4-BE49-F238E27FC236}">
                <a16:creationId xmlns:a16="http://schemas.microsoft.com/office/drawing/2014/main" id="{7B82F625-0CC1-DEF1-D26E-6987FE9B74A0}"/>
              </a:ext>
            </a:extLst>
          </p:cNvPr>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AU"/>
              <a:t>4</a:t>
            </a:fld>
            <a:endParaRPr/>
          </a:p>
        </p:txBody>
      </p:sp>
      <p:pic>
        <p:nvPicPr>
          <p:cNvPr id="2" name="Picture 1" descr="A logo with text and a clock&#10;&#10;AI-generated content may be incorrect.">
            <a:extLst>
              <a:ext uri="{FF2B5EF4-FFF2-40B4-BE49-F238E27FC236}">
                <a16:creationId xmlns:a16="http://schemas.microsoft.com/office/drawing/2014/main" id="{7CAE7E99-153A-F16E-2D5F-9584ACDCDFBF}"/>
              </a:ext>
            </a:extLst>
          </p:cNvPr>
          <p:cNvPicPr>
            <a:picLocks noChangeAspect="1"/>
          </p:cNvPicPr>
          <p:nvPr/>
        </p:nvPicPr>
        <p:blipFill>
          <a:blip r:embed="rId3">
            <a:extLst>
              <a:ext uri="{28A0092B-C50C-407E-A947-70E740481C1C}">
                <a14:useLocalDpi xmlns:a14="http://schemas.microsoft.com/office/drawing/2010/main" val="0"/>
              </a:ext>
            </a:extLst>
          </a:blip>
          <a:srcRect l="6664" t="15789" r="58672" b="16177"/>
          <a:stretch/>
        </p:blipFill>
        <p:spPr>
          <a:xfrm>
            <a:off x="10516027" y="0"/>
            <a:ext cx="1675545" cy="1122364"/>
          </a:xfrm>
          <a:prstGeom prst="rect">
            <a:avLst/>
          </a:prstGeom>
        </p:spPr>
      </p:pic>
    </p:spTree>
    <p:extLst>
      <p:ext uri="{BB962C8B-B14F-4D97-AF65-F5344CB8AC3E}">
        <p14:creationId xmlns:p14="http://schemas.microsoft.com/office/powerpoint/2010/main" val="3037322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a:extLst>
            <a:ext uri="{FF2B5EF4-FFF2-40B4-BE49-F238E27FC236}">
              <a16:creationId xmlns:a16="http://schemas.microsoft.com/office/drawing/2014/main" id="{24E1EA23-C8BD-E13C-ADFE-2405EC572E27}"/>
            </a:ext>
          </a:extLst>
        </p:cNvPr>
        <p:cNvGrpSpPr/>
        <p:nvPr/>
      </p:nvGrpSpPr>
      <p:grpSpPr>
        <a:xfrm>
          <a:off x="0" y="0"/>
          <a:ext cx="0" cy="0"/>
          <a:chOff x="0" y="0"/>
          <a:chExt cx="0" cy="0"/>
        </a:xfrm>
      </p:grpSpPr>
      <p:sp>
        <p:nvSpPr>
          <p:cNvPr id="124" name="Google Shape;124;g33ff1cc942e_0_88">
            <a:extLst>
              <a:ext uri="{FF2B5EF4-FFF2-40B4-BE49-F238E27FC236}">
                <a16:creationId xmlns:a16="http://schemas.microsoft.com/office/drawing/2014/main" id="{7C1B382C-F804-D743-55D9-0937DFD29248}"/>
              </a:ext>
            </a:extLst>
          </p:cNvPr>
          <p:cNvSpPr txBox="1">
            <a:spLocks noGrp="1"/>
          </p:cNvSpPr>
          <p:nvPr>
            <p:ph type="title"/>
          </p:nvPr>
        </p:nvSpPr>
        <p:spPr>
          <a:xfrm>
            <a:off x="1413934" y="2616199"/>
            <a:ext cx="8619066" cy="186266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262261"/>
              </a:buClr>
              <a:buSzPts val="3600"/>
              <a:buFont typeface="Arial"/>
              <a:buNone/>
            </a:pPr>
            <a:r>
              <a:rPr lang="en-AU" sz="5400" b="1" dirty="0">
                <a:solidFill>
                  <a:srgbClr val="262261"/>
                </a:solidFill>
              </a:rPr>
              <a:t>Noise in epidemic time series</a:t>
            </a:r>
            <a:endParaRPr sz="5400" dirty="0">
              <a:solidFill>
                <a:srgbClr val="262261"/>
              </a:solidFill>
            </a:endParaRPr>
          </a:p>
        </p:txBody>
      </p:sp>
      <p:sp>
        <p:nvSpPr>
          <p:cNvPr id="127" name="Google Shape;127;g33ff1cc942e_0_88">
            <a:extLst>
              <a:ext uri="{FF2B5EF4-FFF2-40B4-BE49-F238E27FC236}">
                <a16:creationId xmlns:a16="http://schemas.microsoft.com/office/drawing/2014/main" id="{54DB6B94-0BC4-5735-48D6-E2E5446AAF3D}"/>
              </a:ext>
            </a:extLst>
          </p:cNvPr>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5</a:t>
            </a:fld>
            <a:endParaRPr/>
          </a:p>
        </p:txBody>
      </p:sp>
      <p:pic>
        <p:nvPicPr>
          <p:cNvPr id="2" name="Picture 1" descr="A logo with text and a clock&#10;&#10;AI-generated content may be incorrect.">
            <a:extLst>
              <a:ext uri="{FF2B5EF4-FFF2-40B4-BE49-F238E27FC236}">
                <a16:creationId xmlns:a16="http://schemas.microsoft.com/office/drawing/2014/main" id="{6A69B078-3887-2DC5-55F0-9B7C09B96FE1}"/>
              </a:ext>
            </a:extLst>
          </p:cNvPr>
          <p:cNvPicPr>
            <a:picLocks noChangeAspect="1"/>
          </p:cNvPicPr>
          <p:nvPr/>
        </p:nvPicPr>
        <p:blipFill>
          <a:blip r:embed="rId3">
            <a:extLst>
              <a:ext uri="{28A0092B-C50C-407E-A947-70E740481C1C}">
                <a14:useLocalDpi xmlns:a14="http://schemas.microsoft.com/office/drawing/2010/main" val="0"/>
              </a:ext>
            </a:extLst>
          </a:blip>
          <a:srcRect l="6664" t="15789" r="58672" b="16177"/>
          <a:stretch/>
        </p:blipFill>
        <p:spPr>
          <a:xfrm>
            <a:off x="10516027" y="0"/>
            <a:ext cx="1675545" cy="1122364"/>
          </a:xfrm>
          <a:prstGeom prst="rect">
            <a:avLst/>
          </a:prstGeom>
        </p:spPr>
      </p:pic>
    </p:spTree>
    <p:extLst>
      <p:ext uri="{BB962C8B-B14F-4D97-AF65-F5344CB8AC3E}">
        <p14:creationId xmlns:p14="http://schemas.microsoft.com/office/powerpoint/2010/main" val="1210582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a:extLst>
            <a:ext uri="{FF2B5EF4-FFF2-40B4-BE49-F238E27FC236}">
              <a16:creationId xmlns:a16="http://schemas.microsoft.com/office/drawing/2014/main" id="{A8EBFCE5-7A60-A047-89A6-8435E0017EB5}"/>
            </a:ext>
          </a:extLst>
        </p:cNvPr>
        <p:cNvGrpSpPr/>
        <p:nvPr/>
      </p:nvGrpSpPr>
      <p:grpSpPr>
        <a:xfrm>
          <a:off x="0" y="0"/>
          <a:ext cx="0" cy="0"/>
          <a:chOff x="0" y="0"/>
          <a:chExt cx="0" cy="0"/>
        </a:xfrm>
      </p:grpSpPr>
      <p:sp>
        <p:nvSpPr>
          <p:cNvPr id="97" name="Google Shape;97;g33ff1cc942e_0_52">
            <a:extLst>
              <a:ext uri="{FF2B5EF4-FFF2-40B4-BE49-F238E27FC236}">
                <a16:creationId xmlns:a16="http://schemas.microsoft.com/office/drawing/2014/main" id="{90E990A5-8C18-AC02-5348-44B316F6332D}"/>
              </a:ext>
            </a:extLst>
          </p:cNvPr>
          <p:cNvSpPr txBox="1">
            <a:spLocks noGrp="1"/>
          </p:cNvSpPr>
          <p:nvPr>
            <p:ph type="title"/>
          </p:nvPr>
        </p:nvSpPr>
        <p:spPr>
          <a:xfrm>
            <a:off x="1" y="0"/>
            <a:ext cx="108888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261"/>
              </a:buClr>
              <a:buSzPts val="3600"/>
              <a:buFont typeface="Arial"/>
              <a:buNone/>
            </a:pPr>
            <a:r>
              <a:rPr lang="en-AU" sz="3600" b="1" dirty="0">
                <a:solidFill>
                  <a:srgbClr val="262261"/>
                </a:solidFill>
              </a:rPr>
              <a:t>Sources of noise</a:t>
            </a:r>
            <a:endParaRPr dirty="0">
              <a:solidFill>
                <a:srgbClr val="262261"/>
              </a:solidFill>
            </a:endParaRPr>
          </a:p>
        </p:txBody>
      </p:sp>
      <p:sp>
        <p:nvSpPr>
          <p:cNvPr id="98" name="Google Shape;98;g33ff1cc942e_0_52">
            <a:extLst>
              <a:ext uri="{FF2B5EF4-FFF2-40B4-BE49-F238E27FC236}">
                <a16:creationId xmlns:a16="http://schemas.microsoft.com/office/drawing/2014/main" id="{ED387F91-B436-7272-3B2D-39D729EF8963}"/>
              </a:ext>
            </a:extLst>
          </p:cNvPr>
          <p:cNvSpPr txBox="1"/>
          <p:nvPr/>
        </p:nvSpPr>
        <p:spPr>
          <a:xfrm>
            <a:off x="314567" y="1436868"/>
            <a:ext cx="11377800" cy="54210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EE3A89"/>
              </a:buClr>
              <a:buSzPts val="3000"/>
              <a:buFont typeface="Arial"/>
              <a:buChar char="•"/>
            </a:pPr>
            <a:r>
              <a:rPr lang="en-AU" sz="2000" b="1" dirty="0">
                <a:solidFill>
                  <a:srgbClr val="262261"/>
                </a:solidFill>
              </a:rPr>
              <a:t>There can be many sources of noise or uncertainty in observation processes, e.g.</a:t>
            </a:r>
            <a:endParaRPr sz="2000" b="1" dirty="0">
              <a:solidFill>
                <a:srgbClr val="262261"/>
              </a:solidFill>
            </a:endParaRPr>
          </a:p>
          <a:p>
            <a:pPr marL="914400" marR="0" lvl="1" indent="-419100" algn="l" rtl="0">
              <a:lnSpc>
                <a:spcPct val="90000"/>
              </a:lnSpc>
              <a:spcBef>
                <a:spcPts val="0"/>
              </a:spcBef>
              <a:spcAft>
                <a:spcPts val="0"/>
              </a:spcAft>
              <a:buClr>
                <a:srgbClr val="EE3A89"/>
              </a:buClr>
              <a:buSzPct val="100000"/>
              <a:buFont typeface="Arial"/>
              <a:buChar char="○"/>
            </a:pPr>
            <a:r>
              <a:rPr lang="en-AU" sz="2000" b="1" dirty="0">
                <a:solidFill>
                  <a:srgbClr val="262261"/>
                </a:solidFill>
              </a:rPr>
              <a:t>Fundamental noise</a:t>
            </a:r>
          </a:p>
          <a:p>
            <a:pPr marL="914400" lvl="1" indent="-419100">
              <a:lnSpc>
                <a:spcPct val="90000"/>
              </a:lnSpc>
              <a:buClr>
                <a:srgbClr val="EE3A89"/>
              </a:buClr>
              <a:buSzPct val="100000"/>
              <a:buFont typeface="Arial"/>
              <a:buChar char="○"/>
            </a:pPr>
            <a:r>
              <a:rPr lang="en-AU" sz="2000" b="1" dirty="0">
                <a:solidFill>
                  <a:srgbClr val="262261"/>
                </a:solidFill>
              </a:rPr>
              <a:t>Day-of-the-week effects</a:t>
            </a:r>
          </a:p>
          <a:p>
            <a:pPr marL="914400" marR="0" lvl="1" indent="-419100" algn="l" rtl="0">
              <a:lnSpc>
                <a:spcPct val="90000"/>
              </a:lnSpc>
              <a:spcBef>
                <a:spcPts val="0"/>
              </a:spcBef>
              <a:spcAft>
                <a:spcPts val="0"/>
              </a:spcAft>
              <a:buClr>
                <a:srgbClr val="EE3A89"/>
              </a:buClr>
              <a:buSzPct val="100000"/>
              <a:buFont typeface="Arial"/>
              <a:buChar char="○"/>
            </a:pPr>
            <a:r>
              <a:rPr lang="en-AU" sz="2000" b="1" dirty="0">
                <a:solidFill>
                  <a:srgbClr val="262261"/>
                </a:solidFill>
              </a:rPr>
              <a:t>Reporting errors</a:t>
            </a:r>
          </a:p>
          <a:p>
            <a:pPr marL="914400" marR="0" lvl="1" indent="-419100" algn="l" rtl="0">
              <a:lnSpc>
                <a:spcPct val="90000"/>
              </a:lnSpc>
              <a:spcBef>
                <a:spcPts val="0"/>
              </a:spcBef>
              <a:spcAft>
                <a:spcPts val="0"/>
              </a:spcAft>
              <a:buClr>
                <a:srgbClr val="EE3A89"/>
              </a:buClr>
              <a:buSzPct val="100000"/>
              <a:buFont typeface="Arial"/>
              <a:buChar char="○"/>
            </a:pPr>
            <a:r>
              <a:rPr lang="en-AU" sz="2000" b="1" dirty="0">
                <a:solidFill>
                  <a:srgbClr val="262261"/>
                </a:solidFill>
              </a:rPr>
              <a:t>Missing periods of data</a:t>
            </a:r>
          </a:p>
          <a:p>
            <a:pPr marL="914400" marR="0" lvl="1" indent="-419100" algn="l" rtl="0">
              <a:lnSpc>
                <a:spcPct val="90000"/>
              </a:lnSpc>
              <a:spcBef>
                <a:spcPts val="0"/>
              </a:spcBef>
              <a:spcAft>
                <a:spcPts val="0"/>
              </a:spcAft>
              <a:buClr>
                <a:srgbClr val="EE3A89"/>
              </a:buClr>
              <a:buSzPct val="100000"/>
              <a:buFont typeface="Arial"/>
              <a:buChar char="○"/>
            </a:pPr>
            <a:r>
              <a:rPr lang="en-AU" sz="2000" b="1" dirty="0">
                <a:solidFill>
                  <a:srgbClr val="262261"/>
                </a:solidFill>
              </a:rPr>
              <a:t>Missing fields of data</a:t>
            </a:r>
          </a:p>
          <a:p>
            <a:pPr marL="914400" marR="0" lvl="1" indent="-419100" algn="l" rtl="0">
              <a:lnSpc>
                <a:spcPct val="90000"/>
              </a:lnSpc>
              <a:spcBef>
                <a:spcPts val="0"/>
              </a:spcBef>
              <a:spcAft>
                <a:spcPts val="0"/>
              </a:spcAft>
              <a:buClr>
                <a:srgbClr val="EE3A89"/>
              </a:buClr>
              <a:buSzPts val="3000"/>
              <a:buFont typeface="Arial"/>
              <a:buChar char="○"/>
            </a:pPr>
            <a:endParaRPr lang="en-AU" sz="2000" b="1" dirty="0">
              <a:solidFill>
                <a:srgbClr val="262261"/>
              </a:solidFill>
            </a:endParaRPr>
          </a:p>
          <a:p>
            <a:pPr marL="457200" indent="-419100">
              <a:lnSpc>
                <a:spcPct val="90000"/>
              </a:lnSpc>
              <a:buClr>
                <a:srgbClr val="EE3A89"/>
              </a:buClr>
              <a:buSzPts val="3000"/>
              <a:buFont typeface="Arial" panose="020B0604020202020204" pitchFamily="34" charset="0"/>
              <a:buChar char="•"/>
            </a:pPr>
            <a:r>
              <a:rPr lang="en-AU" sz="2000" b="1" dirty="0">
                <a:solidFill>
                  <a:srgbClr val="262261"/>
                </a:solidFill>
              </a:rPr>
              <a:t>Statistical methods can handle noise appropriately</a:t>
            </a:r>
          </a:p>
          <a:p>
            <a:pPr marL="457200" indent="-419100">
              <a:lnSpc>
                <a:spcPct val="90000"/>
              </a:lnSpc>
              <a:buClr>
                <a:srgbClr val="EE3A89"/>
              </a:buClr>
              <a:buSzPts val="3000"/>
              <a:buFont typeface="Arial"/>
              <a:buChar char="○"/>
            </a:pPr>
            <a:endParaRPr lang="en-AU" sz="2000" b="1" dirty="0">
              <a:solidFill>
                <a:srgbClr val="262261"/>
              </a:solidFill>
            </a:endParaRPr>
          </a:p>
          <a:p>
            <a:pPr marL="457200" indent="-419100">
              <a:lnSpc>
                <a:spcPct val="90000"/>
              </a:lnSpc>
              <a:buClr>
                <a:srgbClr val="EE3A89"/>
              </a:buClr>
              <a:buSzPts val="3000"/>
              <a:buFont typeface="Arial" panose="020B0604020202020204" pitchFamily="34" charset="0"/>
              <a:buChar char="•"/>
            </a:pPr>
            <a:r>
              <a:rPr lang="en-AU" sz="2000" b="1" dirty="0">
                <a:solidFill>
                  <a:srgbClr val="262261"/>
                </a:solidFill>
              </a:rPr>
              <a:t>As epidemiologists, it is important to:</a:t>
            </a:r>
          </a:p>
          <a:p>
            <a:pPr marL="914400" lvl="1" indent="-419100">
              <a:lnSpc>
                <a:spcPct val="90000"/>
              </a:lnSpc>
              <a:buClr>
                <a:srgbClr val="EE3A89"/>
              </a:buClr>
              <a:buSzPct val="100000"/>
              <a:buFont typeface="Courier New" panose="02070309020205020404" pitchFamily="49" charset="0"/>
              <a:buChar char="o"/>
            </a:pPr>
            <a:r>
              <a:rPr lang="en-AU" sz="2000" b="1" dirty="0">
                <a:solidFill>
                  <a:srgbClr val="262261"/>
                </a:solidFill>
              </a:rPr>
              <a:t>Recognise sources of noise</a:t>
            </a:r>
          </a:p>
          <a:p>
            <a:pPr marL="914400" lvl="1" indent="-419100">
              <a:lnSpc>
                <a:spcPct val="90000"/>
              </a:lnSpc>
              <a:buClr>
                <a:srgbClr val="EE3A89"/>
              </a:buClr>
              <a:buSzPct val="100000"/>
              <a:buFont typeface="Courier New" panose="02070309020205020404" pitchFamily="49" charset="0"/>
              <a:buChar char="o"/>
            </a:pPr>
            <a:r>
              <a:rPr lang="en-AU" sz="2000" b="1" dirty="0">
                <a:solidFill>
                  <a:srgbClr val="262261"/>
                </a:solidFill>
              </a:rPr>
              <a:t>Employ statistical methods for dealing with noise (where possible)</a:t>
            </a:r>
          </a:p>
          <a:p>
            <a:pPr marL="914400" lvl="1" indent="-419100">
              <a:lnSpc>
                <a:spcPct val="90000"/>
              </a:lnSpc>
              <a:buClr>
                <a:srgbClr val="EE3A89"/>
              </a:buClr>
              <a:buSzPct val="100000"/>
              <a:buFont typeface="Courier New" panose="02070309020205020404" pitchFamily="49" charset="0"/>
              <a:buChar char="o"/>
            </a:pPr>
            <a:r>
              <a:rPr lang="en-AU" sz="2000" b="1" dirty="0">
                <a:solidFill>
                  <a:srgbClr val="262261"/>
                </a:solidFill>
              </a:rPr>
              <a:t>Understand biases that may be present if unable to account for a source of noise</a:t>
            </a:r>
          </a:p>
          <a:p>
            <a:pPr marL="914400" lvl="1" indent="-419100">
              <a:lnSpc>
                <a:spcPct val="90000"/>
              </a:lnSpc>
              <a:buClr>
                <a:srgbClr val="EE3A89"/>
              </a:buClr>
              <a:buSzPts val="3000"/>
              <a:buFont typeface="Arial" panose="020B0604020202020204" pitchFamily="34" charset="0"/>
              <a:buChar char="•"/>
            </a:pPr>
            <a:endParaRPr lang="en-AU" sz="2000" b="1" dirty="0">
              <a:solidFill>
                <a:srgbClr val="262261"/>
              </a:solidFill>
            </a:endParaRPr>
          </a:p>
          <a:p>
            <a:pPr marL="457200" indent="-419100">
              <a:lnSpc>
                <a:spcPct val="90000"/>
              </a:lnSpc>
              <a:buClr>
                <a:srgbClr val="EE3A89"/>
              </a:buClr>
              <a:buSzPts val="3000"/>
              <a:buFont typeface="Arial" panose="020B0604020202020204" pitchFamily="34" charset="0"/>
              <a:buChar char="•"/>
            </a:pPr>
            <a:r>
              <a:rPr lang="en-AU" sz="2000" b="1" dirty="0">
                <a:solidFill>
                  <a:srgbClr val="262261"/>
                </a:solidFill>
              </a:rPr>
              <a:t>Data integrity is crucial for minimising noise and uncertainty, and allowing appropriate statistical methods to be employed</a:t>
            </a:r>
          </a:p>
          <a:p>
            <a:pPr marL="914400" marR="0" lvl="1" indent="-419100" algn="l" rtl="0">
              <a:lnSpc>
                <a:spcPct val="90000"/>
              </a:lnSpc>
              <a:spcBef>
                <a:spcPts val="0"/>
              </a:spcBef>
              <a:spcAft>
                <a:spcPts val="0"/>
              </a:spcAft>
              <a:buClr>
                <a:srgbClr val="EE3A89"/>
              </a:buClr>
              <a:buSzPts val="3000"/>
              <a:buFont typeface="Arial"/>
              <a:buChar char="○"/>
            </a:pPr>
            <a:endParaRPr sz="2000" b="1" dirty="0">
              <a:solidFill>
                <a:srgbClr val="262261"/>
              </a:solidFill>
            </a:endParaRPr>
          </a:p>
        </p:txBody>
      </p:sp>
      <p:sp>
        <p:nvSpPr>
          <p:cNvPr id="100" name="Google Shape;100;g33ff1cc942e_0_52">
            <a:extLst>
              <a:ext uri="{FF2B5EF4-FFF2-40B4-BE49-F238E27FC236}">
                <a16:creationId xmlns:a16="http://schemas.microsoft.com/office/drawing/2014/main" id="{DFB219EC-CA3E-5571-42CF-94E224C90656}"/>
              </a:ext>
            </a:extLst>
          </p:cNvPr>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AU"/>
              <a:t>6</a:t>
            </a:fld>
            <a:endParaRPr/>
          </a:p>
        </p:txBody>
      </p:sp>
      <p:pic>
        <p:nvPicPr>
          <p:cNvPr id="2" name="Picture 1" descr="A logo with text and a clock&#10;&#10;AI-generated content may be incorrect.">
            <a:extLst>
              <a:ext uri="{FF2B5EF4-FFF2-40B4-BE49-F238E27FC236}">
                <a16:creationId xmlns:a16="http://schemas.microsoft.com/office/drawing/2014/main" id="{6481FC3A-748B-9A45-F3A4-6D5EB596094D}"/>
              </a:ext>
            </a:extLst>
          </p:cNvPr>
          <p:cNvPicPr>
            <a:picLocks noChangeAspect="1"/>
          </p:cNvPicPr>
          <p:nvPr/>
        </p:nvPicPr>
        <p:blipFill>
          <a:blip r:embed="rId3">
            <a:extLst>
              <a:ext uri="{28A0092B-C50C-407E-A947-70E740481C1C}">
                <a14:useLocalDpi xmlns:a14="http://schemas.microsoft.com/office/drawing/2010/main" val="0"/>
              </a:ext>
            </a:extLst>
          </a:blip>
          <a:srcRect l="6664" t="15789" r="58672" b="16177"/>
          <a:stretch/>
        </p:blipFill>
        <p:spPr>
          <a:xfrm>
            <a:off x="10516027" y="0"/>
            <a:ext cx="1675545" cy="1122364"/>
          </a:xfrm>
          <a:prstGeom prst="rect">
            <a:avLst/>
          </a:prstGeom>
        </p:spPr>
      </p:pic>
    </p:spTree>
    <p:extLst>
      <p:ext uri="{BB962C8B-B14F-4D97-AF65-F5344CB8AC3E}">
        <p14:creationId xmlns:p14="http://schemas.microsoft.com/office/powerpoint/2010/main" val="1418350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a:extLst>
            <a:ext uri="{FF2B5EF4-FFF2-40B4-BE49-F238E27FC236}">
              <a16:creationId xmlns:a16="http://schemas.microsoft.com/office/drawing/2014/main" id="{19C38B87-81DE-23BD-799E-D598AE72C09A}"/>
            </a:ext>
          </a:extLst>
        </p:cNvPr>
        <p:cNvGrpSpPr/>
        <p:nvPr/>
      </p:nvGrpSpPr>
      <p:grpSpPr>
        <a:xfrm>
          <a:off x="0" y="0"/>
          <a:ext cx="0" cy="0"/>
          <a:chOff x="0" y="0"/>
          <a:chExt cx="0" cy="0"/>
        </a:xfrm>
      </p:grpSpPr>
      <p:sp>
        <p:nvSpPr>
          <p:cNvPr id="97" name="Google Shape;97;g33ff1cc942e_0_52">
            <a:extLst>
              <a:ext uri="{FF2B5EF4-FFF2-40B4-BE49-F238E27FC236}">
                <a16:creationId xmlns:a16="http://schemas.microsoft.com/office/drawing/2014/main" id="{B238D724-2CB6-FC39-324A-BC11B222C18F}"/>
              </a:ext>
            </a:extLst>
          </p:cNvPr>
          <p:cNvSpPr txBox="1">
            <a:spLocks noGrp="1"/>
          </p:cNvSpPr>
          <p:nvPr>
            <p:ph type="title"/>
          </p:nvPr>
        </p:nvSpPr>
        <p:spPr>
          <a:xfrm>
            <a:off x="1" y="0"/>
            <a:ext cx="108888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261"/>
              </a:buClr>
              <a:buSzPts val="3600"/>
              <a:buFont typeface="Arial"/>
              <a:buNone/>
            </a:pPr>
            <a:r>
              <a:rPr lang="en-AU" sz="3600" b="1" dirty="0">
                <a:solidFill>
                  <a:srgbClr val="262261"/>
                </a:solidFill>
              </a:rPr>
              <a:t>Fundamental noise</a:t>
            </a:r>
            <a:endParaRPr dirty="0">
              <a:solidFill>
                <a:srgbClr val="262261"/>
              </a:solidFill>
            </a:endParaRPr>
          </a:p>
        </p:txBody>
      </p:sp>
      <p:sp>
        <p:nvSpPr>
          <p:cNvPr id="100" name="Google Shape;100;g33ff1cc942e_0_52">
            <a:extLst>
              <a:ext uri="{FF2B5EF4-FFF2-40B4-BE49-F238E27FC236}">
                <a16:creationId xmlns:a16="http://schemas.microsoft.com/office/drawing/2014/main" id="{2374684A-D432-C736-FD08-DA5FEAF42AE9}"/>
              </a:ext>
            </a:extLst>
          </p:cNvPr>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AU"/>
              <a:t>7</a:t>
            </a:fld>
            <a:endParaRPr/>
          </a:p>
        </p:txBody>
      </p:sp>
      <p:pic>
        <p:nvPicPr>
          <p:cNvPr id="2" name="Picture 1" descr="A logo with text and a clock&#10;&#10;AI-generated content may be incorrect.">
            <a:extLst>
              <a:ext uri="{FF2B5EF4-FFF2-40B4-BE49-F238E27FC236}">
                <a16:creationId xmlns:a16="http://schemas.microsoft.com/office/drawing/2014/main" id="{B5FCE806-1DB1-C4FD-2252-AC4B4E5FEB4F}"/>
              </a:ext>
            </a:extLst>
          </p:cNvPr>
          <p:cNvPicPr>
            <a:picLocks noChangeAspect="1"/>
          </p:cNvPicPr>
          <p:nvPr/>
        </p:nvPicPr>
        <p:blipFill>
          <a:blip r:embed="rId3">
            <a:extLst>
              <a:ext uri="{28A0092B-C50C-407E-A947-70E740481C1C}">
                <a14:useLocalDpi xmlns:a14="http://schemas.microsoft.com/office/drawing/2010/main" val="0"/>
              </a:ext>
            </a:extLst>
          </a:blip>
          <a:srcRect l="6664" t="15789" r="58672" b="16177"/>
          <a:stretch/>
        </p:blipFill>
        <p:spPr>
          <a:xfrm>
            <a:off x="10516027" y="0"/>
            <a:ext cx="1675545" cy="1122364"/>
          </a:xfrm>
          <a:prstGeom prst="rect">
            <a:avLst/>
          </a:prstGeom>
        </p:spPr>
      </p:pic>
      <p:pic>
        <p:nvPicPr>
          <p:cNvPr id="7" name="Picture 6" descr="A graph with a pink line&#10;&#10;AI-generated content may be incorrect.">
            <a:extLst>
              <a:ext uri="{FF2B5EF4-FFF2-40B4-BE49-F238E27FC236}">
                <a16:creationId xmlns:a16="http://schemas.microsoft.com/office/drawing/2014/main" id="{A8D36ECA-F02A-1AA1-EF1D-151A3FEDB2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576" y="3735292"/>
            <a:ext cx="9368123" cy="3122708"/>
          </a:xfrm>
          <a:prstGeom prst="rect">
            <a:avLst/>
          </a:prstGeom>
        </p:spPr>
      </p:pic>
      <p:pic>
        <p:nvPicPr>
          <p:cNvPr id="9" name="Picture 8" descr="A graph showing time and time&#10;&#10;AI-generated content may be incorrect.">
            <a:extLst>
              <a:ext uri="{FF2B5EF4-FFF2-40B4-BE49-F238E27FC236}">
                <a16:creationId xmlns:a16="http://schemas.microsoft.com/office/drawing/2014/main" id="{B9C87A80-8826-E055-7949-CC8780906C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9575" y="3735292"/>
            <a:ext cx="9368123" cy="3122708"/>
          </a:xfrm>
          <a:prstGeom prst="rect">
            <a:avLst/>
          </a:prstGeom>
        </p:spPr>
      </p:pic>
      <p:pic>
        <p:nvPicPr>
          <p:cNvPr id="11" name="Picture 10" descr="A graph showing time and time&#10;&#10;AI-generated content may be incorrect.">
            <a:extLst>
              <a:ext uri="{FF2B5EF4-FFF2-40B4-BE49-F238E27FC236}">
                <a16:creationId xmlns:a16="http://schemas.microsoft.com/office/drawing/2014/main" id="{DABA426A-A9AF-3AB3-8CEB-8DEA203679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9575" y="3731245"/>
            <a:ext cx="9368123" cy="3122708"/>
          </a:xfrm>
          <a:prstGeom prst="rect">
            <a:avLst/>
          </a:prstGeom>
        </p:spPr>
      </p:pic>
      <p:pic>
        <p:nvPicPr>
          <p:cNvPr id="13" name="Picture 12" descr="A graph showing a line of time&#10;&#10;AI-generated content may be incorrect.">
            <a:extLst>
              <a:ext uri="{FF2B5EF4-FFF2-40B4-BE49-F238E27FC236}">
                <a16:creationId xmlns:a16="http://schemas.microsoft.com/office/drawing/2014/main" id="{E25F0E6E-431B-FDD2-A3FD-916AA2736E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200" y="3740747"/>
            <a:ext cx="9368123" cy="3122708"/>
          </a:xfrm>
          <a:prstGeom prst="rect">
            <a:avLst/>
          </a:prstGeom>
        </p:spPr>
      </p:pic>
      <p:sp>
        <p:nvSpPr>
          <p:cNvPr id="3" name="Google Shape;98;g33ff1cc942e_0_52">
            <a:extLst>
              <a:ext uri="{FF2B5EF4-FFF2-40B4-BE49-F238E27FC236}">
                <a16:creationId xmlns:a16="http://schemas.microsoft.com/office/drawing/2014/main" id="{D3B70C49-2B76-A87C-177F-F2BFAEAFD20C}"/>
              </a:ext>
            </a:extLst>
          </p:cNvPr>
          <p:cNvSpPr txBox="1"/>
          <p:nvPr/>
        </p:nvSpPr>
        <p:spPr>
          <a:xfrm>
            <a:off x="427582" y="1204753"/>
            <a:ext cx="10574235" cy="2445476"/>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EE3A89"/>
              </a:buClr>
              <a:buSzPts val="3000"/>
              <a:buFont typeface="Arial"/>
              <a:buChar char="•"/>
            </a:pPr>
            <a:r>
              <a:rPr lang="en-AU" sz="2000" b="1" dirty="0">
                <a:solidFill>
                  <a:srgbClr val="262261"/>
                </a:solidFill>
              </a:rPr>
              <a:t>Any observation process will include noise in the observation/event. </a:t>
            </a:r>
          </a:p>
          <a:p>
            <a:pPr marL="228600" marR="0" lvl="0" indent="-228600" algn="l" rtl="0">
              <a:lnSpc>
                <a:spcPct val="90000"/>
              </a:lnSpc>
              <a:spcBef>
                <a:spcPts val="0"/>
              </a:spcBef>
              <a:spcAft>
                <a:spcPts val="0"/>
              </a:spcAft>
              <a:buClr>
                <a:srgbClr val="EE3A89"/>
              </a:buClr>
              <a:buSzPts val="3000"/>
              <a:buFont typeface="Arial"/>
              <a:buChar char="•"/>
            </a:pPr>
            <a:endParaRPr lang="en-AU" sz="2000" b="1" dirty="0">
              <a:solidFill>
                <a:srgbClr val="262261"/>
              </a:solidFill>
            </a:endParaRPr>
          </a:p>
          <a:p>
            <a:pPr marL="228600" lvl="0" indent="-228600">
              <a:lnSpc>
                <a:spcPct val="90000"/>
              </a:lnSpc>
              <a:buClr>
                <a:srgbClr val="EE3A89"/>
              </a:buClr>
              <a:buSzPts val="3000"/>
              <a:buFont typeface="Arial"/>
              <a:buChar char="•"/>
            </a:pPr>
            <a:r>
              <a:rPr lang="en-AU" sz="2000" b="1" dirty="0">
                <a:solidFill>
                  <a:srgbClr val="262261"/>
                </a:solidFill>
              </a:rPr>
              <a:t>Our aim is often to quantify the underlying trends in a time-series (i.e. the expected number of events through time).</a:t>
            </a:r>
          </a:p>
          <a:p>
            <a:pPr marL="228600" lvl="0" indent="-228600">
              <a:lnSpc>
                <a:spcPct val="90000"/>
              </a:lnSpc>
              <a:buClr>
                <a:srgbClr val="EE3A89"/>
              </a:buClr>
              <a:buSzPts val="3000"/>
              <a:buFont typeface="Arial"/>
              <a:buChar char="•"/>
            </a:pPr>
            <a:endParaRPr lang="en-AU" sz="2000" b="1" dirty="0">
              <a:solidFill>
                <a:srgbClr val="262261"/>
              </a:solidFill>
            </a:endParaRPr>
          </a:p>
          <a:p>
            <a:pPr marL="228600" lvl="0" indent="-228600">
              <a:lnSpc>
                <a:spcPct val="90000"/>
              </a:lnSpc>
              <a:buClr>
                <a:srgbClr val="EE3A89"/>
              </a:buClr>
              <a:buSzPts val="3000"/>
              <a:buFont typeface="Arial"/>
              <a:buChar char="•"/>
            </a:pPr>
            <a:r>
              <a:rPr lang="en-AU" sz="2000" b="1" dirty="0">
                <a:solidFill>
                  <a:srgbClr val="262261"/>
                </a:solidFill>
              </a:rPr>
              <a:t>Statistical methods can be used to quantify the underlying trends in an epidemic time-series, accounting for fundamental noise in the observation process. </a:t>
            </a:r>
          </a:p>
          <a:p>
            <a:pPr marL="228600" marR="0" lvl="0" indent="-228600" algn="l" rtl="0">
              <a:lnSpc>
                <a:spcPct val="90000"/>
              </a:lnSpc>
              <a:spcBef>
                <a:spcPts val="0"/>
              </a:spcBef>
              <a:spcAft>
                <a:spcPts val="0"/>
              </a:spcAft>
              <a:buClr>
                <a:srgbClr val="EE3A89"/>
              </a:buClr>
              <a:buSzPts val="3000"/>
              <a:buFont typeface="Arial"/>
              <a:buChar char="•"/>
            </a:pPr>
            <a:endParaRPr lang="en-AU" sz="2000" b="1" dirty="0">
              <a:solidFill>
                <a:srgbClr val="262261"/>
              </a:solidFill>
            </a:endParaRPr>
          </a:p>
          <a:p>
            <a:pPr marR="0" lvl="0" algn="l" rtl="0">
              <a:lnSpc>
                <a:spcPct val="90000"/>
              </a:lnSpc>
              <a:spcBef>
                <a:spcPts val="0"/>
              </a:spcBef>
              <a:spcAft>
                <a:spcPts val="0"/>
              </a:spcAft>
              <a:buClr>
                <a:srgbClr val="EE3A89"/>
              </a:buClr>
              <a:buSzPts val="3000"/>
            </a:pPr>
            <a:endParaRPr lang="en-AU" sz="2000" b="1" dirty="0">
              <a:solidFill>
                <a:srgbClr val="262261"/>
              </a:solidFill>
            </a:endParaRPr>
          </a:p>
        </p:txBody>
      </p:sp>
    </p:spTree>
    <p:extLst>
      <p:ext uri="{BB962C8B-B14F-4D97-AF65-F5344CB8AC3E}">
        <p14:creationId xmlns:p14="http://schemas.microsoft.com/office/powerpoint/2010/main" val="219561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
          <a:extLst>
            <a:ext uri="{FF2B5EF4-FFF2-40B4-BE49-F238E27FC236}">
              <a16:creationId xmlns:a16="http://schemas.microsoft.com/office/drawing/2014/main" id="{9EB072F0-0553-D17F-FE11-4A96B54F1CF2}"/>
            </a:ext>
          </a:extLst>
        </p:cNvPr>
        <p:cNvGrpSpPr/>
        <p:nvPr/>
      </p:nvGrpSpPr>
      <p:grpSpPr>
        <a:xfrm>
          <a:off x="0" y="0"/>
          <a:ext cx="0" cy="0"/>
          <a:chOff x="0" y="0"/>
          <a:chExt cx="0" cy="0"/>
        </a:xfrm>
      </p:grpSpPr>
      <p:sp>
        <p:nvSpPr>
          <p:cNvPr id="97" name="Google Shape;97;g33ff1cc942e_0_52">
            <a:extLst>
              <a:ext uri="{FF2B5EF4-FFF2-40B4-BE49-F238E27FC236}">
                <a16:creationId xmlns:a16="http://schemas.microsoft.com/office/drawing/2014/main" id="{C5CC1BF4-DB26-F964-8147-38BD685D7648}"/>
              </a:ext>
            </a:extLst>
          </p:cNvPr>
          <p:cNvSpPr txBox="1">
            <a:spLocks noGrp="1"/>
          </p:cNvSpPr>
          <p:nvPr>
            <p:ph type="title"/>
          </p:nvPr>
        </p:nvSpPr>
        <p:spPr>
          <a:xfrm>
            <a:off x="1" y="0"/>
            <a:ext cx="108888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261"/>
              </a:buClr>
              <a:buSzPts val="3600"/>
              <a:buFont typeface="Arial"/>
              <a:buNone/>
            </a:pPr>
            <a:r>
              <a:rPr lang="en-AU" sz="3600" b="1" dirty="0">
                <a:solidFill>
                  <a:srgbClr val="262261"/>
                </a:solidFill>
              </a:rPr>
              <a:t>Day-of-the-week effects</a:t>
            </a:r>
            <a:endParaRPr dirty="0">
              <a:solidFill>
                <a:srgbClr val="262261"/>
              </a:solidFill>
            </a:endParaRPr>
          </a:p>
        </p:txBody>
      </p:sp>
      <p:sp>
        <p:nvSpPr>
          <p:cNvPr id="98" name="Google Shape;98;g33ff1cc942e_0_52">
            <a:extLst>
              <a:ext uri="{FF2B5EF4-FFF2-40B4-BE49-F238E27FC236}">
                <a16:creationId xmlns:a16="http://schemas.microsoft.com/office/drawing/2014/main" id="{2874EBC4-F15E-517B-A71E-8CD93D5F993C}"/>
              </a:ext>
            </a:extLst>
          </p:cNvPr>
          <p:cNvSpPr txBox="1"/>
          <p:nvPr/>
        </p:nvSpPr>
        <p:spPr>
          <a:xfrm>
            <a:off x="314567" y="1436868"/>
            <a:ext cx="11377800" cy="2212265"/>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EE3A89"/>
              </a:buClr>
              <a:buSzPts val="3000"/>
              <a:buFont typeface="Arial"/>
              <a:buChar char="•"/>
            </a:pPr>
            <a:r>
              <a:rPr lang="en-AU" sz="2000" b="1" dirty="0">
                <a:solidFill>
                  <a:srgbClr val="262261"/>
                </a:solidFill>
              </a:rPr>
              <a:t>Many epidemic time-series exhibit day-of-the-week effects</a:t>
            </a:r>
          </a:p>
          <a:p>
            <a:pPr marL="800100" lvl="1" indent="-342900">
              <a:lnSpc>
                <a:spcPct val="90000"/>
              </a:lnSpc>
              <a:buClr>
                <a:srgbClr val="EE3A89"/>
              </a:buClr>
              <a:buSzPct val="100000"/>
              <a:buFont typeface="Courier New" panose="02070309020205020404" pitchFamily="49" charset="0"/>
              <a:buChar char="o"/>
            </a:pPr>
            <a:r>
              <a:rPr lang="en-AU" sz="2000" b="1" dirty="0">
                <a:solidFill>
                  <a:srgbClr val="262261"/>
                </a:solidFill>
              </a:rPr>
              <a:t>Specific days of the week will be consistently higher/lower </a:t>
            </a:r>
          </a:p>
          <a:p>
            <a:pPr marL="228600" indent="-228600">
              <a:lnSpc>
                <a:spcPct val="90000"/>
              </a:lnSpc>
              <a:buClr>
                <a:srgbClr val="EE3A89"/>
              </a:buClr>
              <a:buSzPts val="3000"/>
              <a:buFont typeface="Arial"/>
              <a:buChar char="•"/>
            </a:pPr>
            <a:endParaRPr lang="en-AU" sz="2000" b="1" dirty="0">
              <a:solidFill>
                <a:srgbClr val="262261"/>
              </a:solidFill>
            </a:endParaRPr>
          </a:p>
          <a:p>
            <a:pPr marL="228600" indent="-228600">
              <a:lnSpc>
                <a:spcPct val="90000"/>
              </a:lnSpc>
              <a:buClr>
                <a:srgbClr val="EE3A89"/>
              </a:buClr>
              <a:buSzPts val="3000"/>
              <a:buFont typeface="Arial"/>
              <a:buChar char="•"/>
            </a:pPr>
            <a:r>
              <a:rPr lang="en-AU" sz="2000" b="1" dirty="0">
                <a:solidFill>
                  <a:srgbClr val="262261"/>
                </a:solidFill>
              </a:rPr>
              <a:t>Day-of-the-week effects do not (usually) reflect epidemic dynamics</a:t>
            </a:r>
          </a:p>
          <a:p>
            <a:pPr marL="800100" lvl="1" indent="-342900">
              <a:lnSpc>
                <a:spcPct val="90000"/>
              </a:lnSpc>
              <a:buClr>
                <a:srgbClr val="EE3A89"/>
              </a:buClr>
              <a:buSzPct val="100000"/>
              <a:buFont typeface="Courier New" panose="02070309020205020404" pitchFamily="49" charset="0"/>
              <a:buChar char="o"/>
            </a:pPr>
            <a:r>
              <a:rPr lang="en-AU" sz="2000" b="1" dirty="0">
                <a:solidFill>
                  <a:srgbClr val="262261"/>
                </a:solidFill>
              </a:rPr>
              <a:t>Reflect a bias in the observation process</a:t>
            </a:r>
          </a:p>
          <a:p>
            <a:pPr marL="685800" lvl="1" indent="-228600">
              <a:lnSpc>
                <a:spcPct val="90000"/>
              </a:lnSpc>
              <a:buClr>
                <a:srgbClr val="EE3A89"/>
              </a:buClr>
              <a:buSzPts val="3000"/>
              <a:buFont typeface="Arial"/>
              <a:buChar char="•"/>
            </a:pPr>
            <a:endParaRPr lang="en-AU" sz="2000" b="1" dirty="0">
              <a:solidFill>
                <a:srgbClr val="262261"/>
              </a:solidFill>
              <a:highlight>
                <a:srgbClr val="FFFF00"/>
              </a:highlight>
            </a:endParaRPr>
          </a:p>
        </p:txBody>
      </p:sp>
      <p:sp>
        <p:nvSpPr>
          <p:cNvPr id="100" name="Google Shape;100;g33ff1cc942e_0_52">
            <a:extLst>
              <a:ext uri="{FF2B5EF4-FFF2-40B4-BE49-F238E27FC236}">
                <a16:creationId xmlns:a16="http://schemas.microsoft.com/office/drawing/2014/main" id="{EDF237E8-6AC4-AD5F-8DA4-D9A034847C14}"/>
              </a:ext>
            </a:extLst>
          </p:cNvPr>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AU"/>
              <a:t>8</a:t>
            </a:fld>
            <a:endParaRPr dirty="0"/>
          </a:p>
        </p:txBody>
      </p:sp>
      <p:pic>
        <p:nvPicPr>
          <p:cNvPr id="2" name="Picture 1" descr="A logo with text and a clock&#10;&#10;AI-generated content may be incorrect.">
            <a:extLst>
              <a:ext uri="{FF2B5EF4-FFF2-40B4-BE49-F238E27FC236}">
                <a16:creationId xmlns:a16="http://schemas.microsoft.com/office/drawing/2014/main" id="{5B5D4A92-5B27-A388-ED6C-A7C815036998}"/>
              </a:ext>
            </a:extLst>
          </p:cNvPr>
          <p:cNvPicPr>
            <a:picLocks noChangeAspect="1"/>
          </p:cNvPicPr>
          <p:nvPr/>
        </p:nvPicPr>
        <p:blipFill>
          <a:blip r:embed="rId3">
            <a:extLst>
              <a:ext uri="{28A0092B-C50C-407E-A947-70E740481C1C}">
                <a14:useLocalDpi xmlns:a14="http://schemas.microsoft.com/office/drawing/2010/main" val="0"/>
              </a:ext>
            </a:extLst>
          </a:blip>
          <a:srcRect l="6664" t="15789" r="58672" b="16177"/>
          <a:stretch/>
        </p:blipFill>
        <p:spPr>
          <a:xfrm>
            <a:off x="10516027" y="0"/>
            <a:ext cx="1675545" cy="1122364"/>
          </a:xfrm>
          <a:prstGeom prst="rect">
            <a:avLst/>
          </a:prstGeom>
        </p:spPr>
      </p:pic>
      <p:pic>
        <p:nvPicPr>
          <p:cNvPr id="4" name="Picture 3">
            <a:extLst>
              <a:ext uri="{FF2B5EF4-FFF2-40B4-BE49-F238E27FC236}">
                <a16:creationId xmlns:a16="http://schemas.microsoft.com/office/drawing/2014/main" id="{11420D65-A1F5-5DBC-FF65-8C4DEBC85E4D}"/>
              </a:ext>
            </a:extLst>
          </p:cNvPr>
          <p:cNvPicPr>
            <a:picLocks noChangeAspect="1"/>
          </p:cNvPicPr>
          <p:nvPr/>
        </p:nvPicPr>
        <p:blipFill>
          <a:blip r:embed="rId4"/>
          <a:srcRect t="5440"/>
          <a:stretch>
            <a:fillRect/>
          </a:stretch>
        </p:blipFill>
        <p:spPr>
          <a:xfrm>
            <a:off x="6019800" y="3511959"/>
            <a:ext cx="6156652" cy="2844139"/>
          </a:xfrm>
          <a:prstGeom prst="rect">
            <a:avLst/>
          </a:prstGeom>
        </p:spPr>
      </p:pic>
      <p:sp>
        <p:nvSpPr>
          <p:cNvPr id="5" name="Google Shape;98;g33ff1cc942e_0_52">
            <a:extLst>
              <a:ext uri="{FF2B5EF4-FFF2-40B4-BE49-F238E27FC236}">
                <a16:creationId xmlns:a16="http://schemas.microsoft.com/office/drawing/2014/main" id="{74664E68-9D33-9B49-2A4D-74BB30911E84}"/>
              </a:ext>
            </a:extLst>
          </p:cNvPr>
          <p:cNvSpPr txBox="1"/>
          <p:nvPr/>
        </p:nvSpPr>
        <p:spPr>
          <a:xfrm>
            <a:off x="6520883" y="6272399"/>
            <a:ext cx="3282817" cy="585601"/>
          </a:xfrm>
          <a:prstGeom prst="rect">
            <a:avLst/>
          </a:prstGeom>
          <a:noFill/>
          <a:ln>
            <a:noFill/>
          </a:ln>
        </p:spPr>
        <p:txBody>
          <a:bodyPr spcFirstLastPara="1" wrap="square" lIns="91425" tIns="45700" rIns="91425" bIns="45700" anchor="t" anchorCtr="0">
            <a:noAutofit/>
          </a:bodyPr>
          <a:lstStyle/>
          <a:p>
            <a:pPr marR="0" lvl="0" algn="l" rtl="0">
              <a:lnSpc>
                <a:spcPct val="90000"/>
              </a:lnSpc>
              <a:spcBef>
                <a:spcPts val="0"/>
              </a:spcBef>
              <a:spcAft>
                <a:spcPts val="0"/>
              </a:spcAft>
              <a:buClr>
                <a:srgbClr val="EE3A89"/>
              </a:buClr>
              <a:buSzPts val="3000"/>
            </a:pPr>
            <a:r>
              <a:rPr lang="en-AU" sz="2000" b="1" dirty="0"/>
              <a:t>Gallagher et al. 2025. BMC Research Notes</a:t>
            </a:r>
            <a:endParaRPr sz="2000" b="1" dirty="0"/>
          </a:p>
        </p:txBody>
      </p:sp>
      <p:pic>
        <p:nvPicPr>
          <p:cNvPr id="7" name="Picture 6">
            <a:extLst>
              <a:ext uri="{FF2B5EF4-FFF2-40B4-BE49-F238E27FC236}">
                <a16:creationId xmlns:a16="http://schemas.microsoft.com/office/drawing/2014/main" id="{1B16DA9E-78FD-3ED6-C03A-171E2C3A7396}"/>
              </a:ext>
            </a:extLst>
          </p:cNvPr>
          <p:cNvPicPr>
            <a:picLocks noChangeAspect="1"/>
          </p:cNvPicPr>
          <p:nvPr/>
        </p:nvPicPr>
        <p:blipFill>
          <a:blip r:embed="rId5"/>
          <a:stretch>
            <a:fillRect/>
          </a:stretch>
        </p:blipFill>
        <p:spPr>
          <a:xfrm>
            <a:off x="122847" y="3559533"/>
            <a:ext cx="5896953" cy="2802466"/>
          </a:xfrm>
          <a:prstGeom prst="rect">
            <a:avLst/>
          </a:prstGeom>
        </p:spPr>
      </p:pic>
    </p:spTree>
    <p:extLst>
      <p:ext uri="{BB962C8B-B14F-4D97-AF65-F5344CB8AC3E}">
        <p14:creationId xmlns:p14="http://schemas.microsoft.com/office/powerpoint/2010/main" val="88037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a:extLst>
            <a:ext uri="{FF2B5EF4-FFF2-40B4-BE49-F238E27FC236}">
              <a16:creationId xmlns:a16="http://schemas.microsoft.com/office/drawing/2014/main" id="{F46AEE50-9E32-0303-A4C2-01C05B45BEC1}"/>
            </a:ext>
          </a:extLst>
        </p:cNvPr>
        <p:cNvGrpSpPr/>
        <p:nvPr/>
      </p:nvGrpSpPr>
      <p:grpSpPr>
        <a:xfrm>
          <a:off x="0" y="0"/>
          <a:ext cx="0" cy="0"/>
          <a:chOff x="0" y="0"/>
          <a:chExt cx="0" cy="0"/>
        </a:xfrm>
      </p:grpSpPr>
      <p:sp>
        <p:nvSpPr>
          <p:cNvPr id="124" name="Google Shape;124;g33ff1cc942e_0_88">
            <a:extLst>
              <a:ext uri="{FF2B5EF4-FFF2-40B4-BE49-F238E27FC236}">
                <a16:creationId xmlns:a16="http://schemas.microsoft.com/office/drawing/2014/main" id="{73E36A31-321C-6261-F6BD-F990FF5E92EE}"/>
              </a:ext>
            </a:extLst>
          </p:cNvPr>
          <p:cNvSpPr txBox="1">
            <a:spLocks noGrp="1"/>
          </p:cNvSpPr>
          <p:nvPr>
            <p:ph type="title"/>
          </p:nvPr>
        </p:nvSpPr>
        <p:spPr>
          <a:xfrm>
            <a:off x="1413934" y="2616199"/>
            <a:ext cx="8619066" cy="186266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262261"/>
              </a:buClr>
              <a:buSzPts val="3600"/>
              <a:buFont typeface="Arial"/>
              <a:buNone/>
            </a:pPr>
            <a:r>
              <a:rPr lang="en-AU" sz="5400" b="1" dirty="0">
                <a:solidFill>
                  <a:srgbClr val="262261"/>
                </a:solidFill>
              </a:rPr>
              <a:t>Accounting for noise</a:t>
            </a:r>
            <a:endParaRPr sz="5400" dirty="0">
              <a:solidFill>
                <a:srgbClr val="262261"/>
              </a:solidFill>
            </a:endParaRPr>
          </a:p>
        </p:txBody>
      </p:sp>
      <p:sp>
        <p:nvSpPr>
          <p:cNvPr id="127" name="Google Shape;127;g33ff1cc942e_0_88">
            <a:extLst>
              <a:ext uri="{FF2B5EF4-FFF2-40B4-BE49-F238E27FC236}">
                <a16:creationId xmlns:a16="http://schemas.microsoft.com/office/drawing/2014/main" id="{2A2B9FD8-49F4-6F9D-15E9-121DFE7CD36B}"/>
              </a:ext>
            </a:extLst>
          </p:cNvPr>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9</a:t>
            </a:fld>
            <a:endParaRPr/>
          </a:p>
        </p:txBody>
      </p:sp>
      <p:pic>
        <p:nvPicPr>
          <p:cNvPr id="2" name="Picture 1" descr="A logo with text and a clock&#10;&#10;AI-generated content may be incorrect.">
            <a:extLst>
              <a:ext uri="{FF2B5EF4-FFF2-40B4-BE49-F238E27FC236}">
                <a16:creationId xmlns:a16="http://schemas.microsoft.com/office/drawing/2014/main" id="{47433620-1F19-1247-999F-6E321CBE2244}"/>
              </a:ext>
            </a:extLst>
          </p:cNvPr>
          <p:cNvPicPr>
            <a:picLocks noChangeAspect="1"/>
          </p:cNvPicPr>
          <p:nvPr/>
        </p:nvPicPr>
        <p:blipFill>
          <a:blip r:embed="rId3">
            <a:extLst>
              <a:ext uri="{28A0092B-C50C-407E-A947-70E740481C1C}">
                <a14:useLocalDpi xmlns:a14="http://schemas.microsoft.com/office/drawing/2010/main" val="0"/>
              </a:ext>
            </a:extLst>
          </a:blip>
          <a:srcRect l="6664" t="15789" r="58672" b="16177"/>
          <a:stretch/>
        </p:blipFill>
        <p:spPr>
          <a:xfrm>
            <a:off x="10516027" y="0"/>
            <a:ext cx="1675545" cy="1122364"/>
          </a:xfrm>
          <a:prstGeom prst="rect">
            <a:avLst/>
          </a:prstGeom>
        </p:spPr>
      </p:pic>
    </p:spTree>
    <p:extLst>
      <p:ext uri="{BB962C8B-B14F-4D97-AF65-F5344CB8AC3E}">
        <p14:creationId xmlns:p14="http://schemas.microsoft.com/office/powerpoint/2010/main" val="1233690867"/>
      </p:ext>
    </p:extLst>
  </p:cSld>
  <p:clrMapOvr>
    <a:masterClrMapping/>
  </p:clrMapOvr>
</p:sld>
</file>

<file path=ppt/theme/theme1.xml><?xml version="1.0" encoding="utf-8"?>
<a:theme xmlns:a="http://schemas.openxmlformats.org/drawingml/2006/main" name="Office Theme">
  <a:themeElements>
    <a:clrScheme name="Custom 4">
      <a:dk1>
        <a:srgbClr val="262261"/>
      </a:dk1>
      <a:lt1>
        <a:srgbClr val="FFFFFF"/>
      </a:lt1>
      <a:dk2>
        <a:srgbClr val="662D91"/>
      </a:dk2>
      <a:lt2>
        <a:srgbClr val="EE3A89"/>
      </a:lt2>
      <a:accent1>
        <a:srgbClr val="262261"/>
      </a:accent1>
      <a:accent2>
        <a:srgbClr val="27AAE1"/>
      </a:accent2>
      <a:accent3>
        <a:srgbClr val="662D91"/>
      </a:accent3>
      <a:accent4>
        <a:srgbClr val="EE3A89"/>
      </a:accent4>
      <a:accent5>
        <a:srgbClr val="D0D2D3"/>
      </a:accent5>
      <a:accent6>
        <a:srgbClr val="FFFFFF"/>
      </a:accent6>
      <a:hlink>
        <a:srgbClr val="FFFFFF"/>
      </a:hlink>
      <a:folHlink>
        <a:srgbClr val="FFFF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ank.potx" id="{65243AFA-FBE6-437B-BD5A-9676CEC506A8}" vid="{32F230DE-0AB6-4FB4-A754-AF77CEC093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blank</Template>
  <TotalTime>11609</TotalTime>
  <Words>1984</Words>
  <Application>Microsoft Office PowerPoint</Application>
  <PresentationFormat>Widescreen</PresentationFormat>
  <Paragraphs>366</Paragraphs>
  <Slides>29</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Aptos</vt:lpstr>
      <vt:lpstr>Arial</vt:lpstr>
      <vt:lpstr>Cambria Math</vt:lpstr>
      <vt:lpstr>Courier New</vt:lpstr>
      <vt:lpstr>Office Theme</vt:lpstr>
      <vt:lpstr>Lecture 5  Analysis of epidemic time-series part 2: biases in the observation process</vt:lpstr>
      <vt:lpstr>What is observed?</vt:lpstr>
      <vt:lpstr>Features that arise from surveillance systems</vt:lpstr>
      <vt:lpstr>This lecture’s scope</vt:lpstr>
      <vt:lpstr>Noise in epidemic time series</vt:lpstr>
      <vt:lpstr>Sources of noise</vt:lpstr>
      <vt:lpstr>Fundamental noise</vt:lpstr>
      <vt:lpstr>Day-of-the-week effects</vt:lpstr>
      <vt:lpstr>Accounting for noise</vt:lpstr>
      <vt:lpstr>Why not aggregate into weekly data?</vt:lpstr>
      <vt:lpstr>Why not a seven-day rolling average?</vt:lpstr>
      <vt:lpstr>Statistical approaches</vt:lpstr>
      <vt:lpstr>Statistical approaches</vt:lpstr>
      <vt:lpstr>Statistical approaches</vt:lpstr>
      <vt:lpstr>Statistical approaches</vt:lpstr>
      <vt:lpstr>Statistical approaches</vt:lpstr>
      <vt:lpstr>Other sources of noise</vt:lpstr>
      <vt:lpstr>Accounting for delays in epidemic time series</vt:lpstr>
      <vt:lpstr>Downstream outcomes of infection</vt:lpstr>
      <vt:lpstr>Downstream outcomes of infection</vt:lpstr>
      <vt:lpstr>Relationship between downstream time series and infection incidence</vt:lpstr>
      <vt:lpstr>Relationship between downstream time series and infection incidence</vt:lpstr>
      <vt:lpstr>Methods to account for delay distributions</vt:lpstr>
      <vt:lpstr>Statistical approaches</vt:lpstr>
      <vt:lpstr>Quantifying delay distributions</vt:lpstr>
      <vt:lpstr>Biases when quantifying delay distributions</vt:lpstr>
      <vt:lpstr>Biases when quantifying delay distributions</vt:lpstr>
      <vt:lpstr>Practical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Oliver Eales</dc:creator>
  <cp:lastModifiedBy>Alexandra Hogan</cp:lastModifiedBy>
  <cp:revision>4</cp:revision>
  <cp:lastPrinted>2025-09-16T02:01:57Z</cp:lastPrinted>
  <dcterms:created xsi:type="dcterms:W3CDTF">2025-03-14T00:40:00Z</dcterms:created>
  <dcterms:modified xsi:type="dcterms:W3CDTF">2025-09-29T23:29:57Z</dcterms:modified>
</cp:coreProperties>
</file>